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0"/>
  </p:notesMasterIdLst>
  <p:sldIdLst>
    <p:sldId id="256" r:id="rId2"/>
    <p:sldId id="306" r:id="rId3"/>
    <p:sldId id="257" r:id="rId4"/>
    <p:sldId id="258" r:id="rId5"/>
    <p:sldId id="259" r:id="rId6"/>
    <p:sldId id="260" r:id="rId7"/>
    <p:sldId id="261" r:id="rId8"/>
    <p:sldId id="263" r:id="rId9"/>
    <p:sldId id="265" r:id="rId10"/>
    <p:sldId id="264" r:id="rId11"/>
    <p:sldId id="296" r:id="rId12"/>
    <p:sldId id="297" r:id="rId13"/>
    <p:sldId id="307" r:id="rId14"/>
    <p:sldId id="266" r:id="rId15"/>
    <p:sldId id="267" r:id="rId16"/>
    <p:sldId id="268" r:id="rId17"/>
    <p:sldId id="269" r:id="rId18"/>
    <p:sldId id="270" r:id="rId19"/>
    <p:sldId id="271" r:id="rId20"/>
    <p:sldId id="272" r:id="rId21"/>
    <p:sldId id="273" r:id="rId22"/>
    <p:sldId id="275" r:id="rId23"/>
    <p:sldId id="298" r:id="rId24"/>
    <p:sldId id="299" r:id="rId25"/>
    <p:sldId id="276" r:id="rId26"/>
    <p:sldId id="277" r:id="rId27"/>
    <p:sldId id="278" r:id="rId28"/>
    <p:sldId id="300" r:id="rId29"/>
    <p:sldId id="280" r:id="rId30"/>
    <p:sldId id="281" r:id="rId31"/>
    <p:sldId id="282" r:id="rId32"/>
    <p:sldId id="302" r:id="rId33"/>
    <p:sldId id="301" r:id="rId34"/>
    <p:sldId id="284" r:id="rId35"/>
    <p:sldId id="285" r:id="rId36"/>
    <p:sldId id="286" r:id="rId37"/>
    <p:sldId id="287" r:id="rId38"/>
    <p:sldId id="288" r:id="rId39"/>
    <p:sldId id="289" r:id="rId40"/>
    <p:sldId id="303" r:id="rId41"/>
    <p:sldId id="305" r:id="rId42"/>
    <p:sldId id="304" r:id="rId43"/>
    <p:sldId id="290" r:id="rId44"/>
    <p:sldId id="291" r:id="rId45"/>
    <p:sldId id="292" r:id="rId46"/>
    <p:sldId id="293" r:id="rId47"/>
    <p:sldId id="294" r:id="rId48"/>
    <p:sldId id="295" r:id="rId4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1" roundtripDataSignature="AMtx7mijCo/EwZJkvRvJzajmJdIrQ4GU7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77991"/>
  </p:normalViewPr>
  <p:slideViewPr>
    <p:cSldViewPr snapToGrid="0">
      <p:cViewPr varScale="1">
        <p:scale>
          <a:sx n="93" d="100"/>
          <a:sy n="93" d="100"/>
        </p:scale>
        <p:origin x="360"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customschemas.google.com/relationships/presentationmetadata" Target="meta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6" name="Google Shape;23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a:extLst>
            <a:ext uri="{FF2B5EF4-FFF2-40B4-BE49-F238E27FC236}">
              <a16:creationId xmlns:a16="http://schemas.microsoft.com/office/drawing/2014/main" id="{922E94AA-91A0-EE9F-1725-A2D546EB76E1}"/>
            </a:ext>
          </a:extLst>
        </p:cNvPr>
        <p:cNvGrpSpPr/>
        <p:nvPr/>
      </p:nvGrpSpPr>
      <p:grpSpPr>
        <a:xfrm>
          <a:off x="0" y="0"/>
          <a:ext cx="0" cy="0"/>
          <a:chOff x="0" y="0"/>
          <a:chExt cx="0" cy="0"/>
        </a:xfrm>
      </p:grpSpPr>
      <p:sp>
        <p:nvSpPr>
          <p:cNvPr id="289" name="Google Shape;289;p9:notes">
            <a:extLst>
              <a:ext uri="{FF2B5EF4-FFF2-40B4-BE49-F238E27FC236}">
                <a16:creationId xmlns:a16="http://schemas.microsoft.com/office/drawing/2014/main" id="{EF65F3D4-6BE3-B3D8-620C-2D177EEBF21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p9:notes">
            <a:extLst>
              <a:ext uri="{FF2B5EF4-FFF2-40B4-BE49-F238E27FC236}">
                <a16:creationId xmlns:a16="http://schemas.microsoft.com/office/drawing/2014/main" id="{1C2C7A16-5334-11C2-BC04-13622701AA6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9:notes">
            <a:extLst>
              <a:ext uri="{FF2B5EF4-FFF2-40B4-BE49-F238E27FC236}">
                <a16:creationId xmlns:a16="http://schemas.microsoft.com/office/drawing/2014/main" id="{FB33423D-7AB1-EE10-A4AF-6D3FFF8BC8D8}"/>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2724550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a:extLst>
            <a:ext uri="{FF2B5EF4-FFF2-40B4-BE49-F238E27FC236}">
              <a16:creationId xmlns:a16="http://schemas.microsoft.com/office/drawing/2014/main" id="{A90D6608-8141-6C50-6454-38867DE401CF}"/>
            </a:ext>
          </a:extLst>
        </p:cNvPr>
        <p:cNvGrpSpPr/>
        <p:nvPr/>
      </p:nvGrpSpPr>
      <p:grpSpPr>
        <a:xfrm>
          <a:off x="0" y="0"/>
          <a:ext cx="0" cy="0"/>
          <a:chOff x="0" y="0"/>
          <a:chExt cx="0" cy="0"/>
        </a:xfrm>
      </p:grpSpPr>
      <p:sp>
        <p:nvSpPr>
          <p:cNvPr id="289" name="Google Shape;289;p9:notes">
            <a:extLst>
              <a:ext uri="{FF2B5EF4-FFF2-40B4-BE49-F238E27FC236}">
                <a16:creationId xmlns:a16="http://schemas.microsoft.com/office/drawing/2014/main" id="{984775F4-5D6D-DF87-BB4F-9ACED28ED30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p9:notes">
            <a:extLst>
              <a:ext uri="{FF2B5EF4-FFF2-40B4-BE49-F238E27FC236}">
                <a16:creationId xmlns:a16="http://schemas.microsoft.com/office/drawing/2014/main" id="{9E996022-1B16-0FC8-A3A8-76504669A77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p9:notes">
            <a:extLst>
              <a:ext uri="{FF2B5EF4-FFF2-40B4-BE49-F238E27FC236}">
                <a16:creationId xmlns:a16="http://schemas.microsoft.com/office/drawing/2014/main" id="{F0FABA46-C0F7-1CC4-58F5-6D5ACB3431D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2438664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7" name="Google Shape;307;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3" name="Google Shape;31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These are the core ideas that we're going to keep referring to throughout the workshop. We're going to do exercises and discuss outcomes. We're going to keep bringing the ideas back to increasingly large understanding of these ideas and how you can look at the process of how you're working with AI. And remember these ideas keep improving.</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First, prompts are about context. You will see that the way you give context, that is, tell the AI what you're trying to do and why and how. The more you do it, the better and the more specific, customizable the results will be.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Working with AI is fundamentally a conversation. And this means...  You can tell the AI to do things. It can respond back. It can respond like, "It can ask me things." It can talk you through the processes. It can explain itself. It can hear your thoughts and ideas and then generate a ring from back and create this continuous flow of thoughts, which is limited as AI. It can be, sometimes. It's conversation, it's idea, it's a thinking partner. So if you talk to it, in a conversational style, it will help you think. And yes, it can output mechanical, kind of a word. It can output ideas. Fundamentally, it's doing this accelerating your thinking. Which brings us to the third core idea, which is you have to read the mindset. This vast group of human talking to a computer, talking to a human talking to a computer. You're the one who has to make sure you're talking about the right thing. And at the right level. You have to be... to sometimes say, "Stop." You need to think at a higher level. We need to approach this completely differently. So you have to realize that we're watching the process and guiding a conversation to where you want it to go.</a:t>
            </a:r>
            <a:endParaRPr dirty="0"/>
          </a:p>
        </p:txBody>
      </p:sp>
      <p:sp>
        <p:nvSpPr>
          <p:cNvPr id="314" name="Google Shape;314;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1" name="Google Shape;321;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76200" algn="l" rtl="0">
              <a:spcBef>
                <a:spcPts val="0"/>
              </a:spcBef>
              <a:spcAft>
                <a:spcPts val="0"/>
              </a:spcAft>
              <a:buClr>
                <a:schemeClr val="lt1"/>
              </a:buClr>
              <a:buSzPts val="1200"/>
              <a:buFont typeface="Arial"/>
              <a:buChar char="•"/>
            </a:pPr>
            <a:r>
              <a:rPr lang="en-US"/>
              <a:t>You are now in a foreign country </a:t>
            </a:r>
            <a:endParaRPr/>
          </a:p>
          <a:p>
            <a:pPr marL="742950" lvl="1" indent="-285750" algn="l" rtl="0">
              <a:spcBef>
                <a:spcPts val="0"/>
              </a:spcBef>
              <a:spcAft>
                <a:spcPts val="0"/>
              </a:spcAft>
              <a:buClr>
                <a:schemeClr val="lt1"/>
              </a:buClr>
              <a:buSzPts val="1200"/>
              <a:buFont typeface="Arial"/>
              <a:buChar char="•"/>
            </a:pPr>
            <a:r>
              <a:rPr lang="en-US"/>
              <a:t>You know basic commands and questions</a:t>
            </a:r>
            <a:endParaRPr/>
          </a:p>
          <a:p>
            <a:pPr marL="742950" lvl="1" indent="-285750" algn="l" rtl="0">
              <a:spcBef>
                <a:spcPts val="0"/>
              </a:spcBef>
              <a:spcAft>
                <a:spcPts val="0"/>
              </a:spcAft>
              <a:buClr>
                <a:schemeClr val="lt1"/>
              </a:buClr>
              <a:buSzPts val="1200"/>
              <a:buFont typeface="Arial"/>
              <a:buChar char="•"/>
            </a:pPr>
            <a:r>
              <a:rPr lang="en-US"/>
              <a:t>You can rapidly learn nuances and complex phrases</a:t>
            </a:r>
            <a:endParaRPr/>
          </a:p>
          <a:p>
            <a:pPr marL="0" lvl="0" indent="-76200" algn="l" rtl="0">
              <a:spcBef>
                <a:spcPts val="0"/>
              </a:spcBef>
              <a:spcAft>
                <a:spcPts val="0"/>
              </a:spcAft>
              <a:buClr>
                <a:schemeClr val="lt1"/>
              </a:buClr>
              <a:buSzPts val="1200"/>
              <a:buFont typeface="Arial"/>
              <a:buChar char="•"/>
            </a:pPr>
            <a:r>
              <a:rPr lang="en-US"/>
              <a:t>Develop a map by wandering around </a:t>
            </a:r>
            <a:endParaRPr/>
          </a:p>
          <a:p>
            <a:pPr marL="742950" lvl="1" indent="-285750" algn="l" rtl="0">
              <a:spcBef>
                <a:spcPts val="0"/>
              </a:spcBef>
              <a:spcAft>
                <a:spcPts val="0"/>
              </a:spcAft>
              <a:buClr>
                <a:schemeClr val="lt1"/>
              </a:buClr>
              <a:buSzPts val="1200"/>
              <a:buFont typeface="Arial"/>
              <a:buChar char="•"/>
            </a:pPr>
            <a:r>
              <a:rPr lang="en-US"/>
              <a:t>Don’t be afraid to back up and change directions</a:t>
            </a:r>
            <a:endParaRPr/>
          </a:p>
          <a:p>
            <a:pPr marL="0" lvl="0" indent="-76200" algn="l" rtl="0">
              <a:spcBef>
                <a:spcPts val="0"/>
              </a:spcBef>
              <a:spcAft>
                <a:spcPts val="0"/>
              </a:spcAft>
              <a:buClr>
                <a:schemeClr val="lt1"/>
              </a:buClr>
              <a:buSzPts val="1200"/>
              <a:buFont typeface="Arial"/>
              <a:buChar char="•"/>
            </a:pPr>
            <a:r>
              <a:rPr lang="en-US"/>
              <a:t>Have an exploratory mindset </a:t>
            </a:r>
            <a:endParaRPr/>
          </a:p>
          <a:p>
            <a:pPr marL="742950" lvl="1" indent="-285750" algn="l" rtl="0">
              <a:spcBef>
                <a:spcPts val="0"/>
              </a:spcBef>
              <a:spcAft>
                <a:spcPts val="0"/>
              </a:spcAft>
              <a:buClr>
                <a:schemeClr val="lt1"/>
              </a:buClr>
              <a:buSzPts val="1200"/>
              <a:buFont typeface="Arial"/>
              <a:buChar char="•"/>
            </a:pPr>
            <a:r>
              <a:rPr lang="en-US"/>
              <a:t>Learn the AI’s weaknesses, strengths, and patterns</a:t>
            </a:r>
            <a:endParaRPr/>
          </a:p>
          <a:p>
            <a:pPr marL="0" lvl="0" indent="-76200" algn="l" rtl="0">
              <a:spcBef>
                <a:spcPts val="0"/>
              </a:spcBef>
              <a:spcAft>
                <a:spcPts val="0"/>
              </a:spcAft>
              <a:buClr>
                <a:schemeClr val="lt1"/>
              </a:buClr>
              <a:buSzPts val="1200"/>
              <a:buFont typeface="Arial"/>
              <a:buChar char="•"/>
            </a:pPr>
            <a:r>
              <a:rPr lang="en-US"/>
              <a:t>Ramble. Push. Prod. Be silly. </a:t>
            </a:r>
            <a:endParaRPr/>
          </a:p>
          <a:p>
            <a:pPr marL="742950" lvl="1" indent="-285750" algn="l" rtl="0">
              <a:spcBef>
                <a:spcPts val="0"/>
              </a:spcBef>
              <a:spcAft>
                <a:spcPts val="0"/>
              </a:spcAft>
              <a:buClr>
                <a:schemeClr val="lt1"/>
              </a:buClr>
              <a:buSzPts val="1200"/>
              <a:buFont typeface="Arial"/>
              <a:buChar char="•"/>
            </a:pPr>
            <a:r>
              <a:rPr lang="en-US"/>
              <a:t>No embarrassment.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22" name="Google Shape;322;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 name="Google Shape;329;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a:t>The more thought you put into explaining what you want from the AI, giving it useful data and context, and guidance on the outputs, the better the result will be. Just like with a human. </a:t>
            </a:r>
            <a:endParaRPr/>
          </a:p>
          <a:p>
            <a:pPr marL="0" marR="0" lvl="0" indent="0" algn="l" rtl="0">
              <a:lnSpc>
                <a:spcPct val="100000"/>
              </a:lnSpc>
              <a:spcBef>
                <a:spcPts val="0"/>
              </a:spcBef>
              <a:spcAft>
                <a:spcPts val="0"/>
              </a:spcAft>
              <a:buClr>
                <a:schemeClr val="dk1"/>
              </a:buClr>
              <a:buSzPts val="1200"/>
              <a:buFont typeface="Arial"/>
              <a:buNone/>
            </a:pPr>
            <a:endParaRPr/>
          </a:p>
          <a:p>
            <a:pPr marL="0" marR="0" lvl="0" indent="0" algn="l" rtl="0">
              <a:lnSpc>
                <a:spcPct val="100000"/>
              </a:lnSpc>
              <a:spcBef>
                <a:spcPts val="0"/>
              </a:spcBef>
              <a:spcAft>
                <a:spcPts val="0"/>
              </a:spcAft>
              <a:buClr>
                <a:schemeClr val="dk1"/>
              </a:buClr>
              <a:buSzPts val="1200"/>
              <a:buFont typeface="Arial"/>
              <a:buNone/>
            </a:pPr>
            <a:r>
              <a:rPr lang="en-US"/>
              <a:t>Ending: Let’s start exploring</a:t>
            </a:r>
            <a:endParaRPr/>
          </a:p>
          <a:p>
            <a:pPr marL="0" lvl="0" indent="0" algn="l" rtl="0">
              <a:spcBef>
                <a:spcPts val="0"/>
              </a:spcBef>
              <a:spcAft>
                <a:spcPts val="0"/>
              </a:spcAft>
              <a:buNone/>
            </a:pPr>
            <a:endParaRPr/>
          </a:p>
        </p:txBody>
      </p:sp>
      <p:sp>
        <p:nvSpPr>
          <p:cNvPr id="330" name="Google Shape;330;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Prompting is about giving as much of your own tacit knowledge to the AI as it needs to complete the task. It will never have all the context you do but need to craft your prompt to give it as much context as you can.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are start with a terrible prompt and get better.</a:t>
            </a:r>
            <a:endParaRPr dirty="0"/>
          </a:p>
        </p:txBody>
      </p:sp>
      <p:sp>
        <p:nvSpPr>
          <p:cNvPr id="338" name="Google Shape;338;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4" name="Google Shape;344;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45" name="Google Shape;345;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3" name="Google Shape;353;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9" name="Google Shape;359;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We don’t want to overlook the non-text capabilities of AI. First, voice recognition suddenly got amazing. Voice output is much better. AI can suddenly understand images and video and generate them.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great new tool in our testing! We can chat with the AI while we both </a:t>
            </a:r>
            <a:r>
              <a:rPr lang="en-US" b="1" dirty="0"/>
              <a:t>look</a:t>
            </a:r>
            <a:r>
              <a:rPr lang="en-US" b="0" dirty="0"/>
              <a:t> at the same thing. </a:t>
            </a:r>
            <a:endParaRPr dirty="0"/>
          </a:p>
        </p:txBody>
      </p:sp>
      <p:sp>
        <p:nvSpPr>
          <p:cNvPr id="360" name="Google Shape;360;p1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2" name="Google Shape;372;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1. Did they ask it for ELI5?</a:t>
            </a:r>
            <a:endParaRPr dirty="0"/>
          </a:p>
          <a:p>
            <a:pPr marL="0" lvl="0" indent="0" algn="l" rtl="0">
              <a:spcBef>
                <a:spcPts val="0"/>
              </a:spcBef>
              <a:spcAft>
                <a:spcPts val="0"/>
              </a:spcAft>
              <a:buNone/>
            </a:pPr>
            <a:r>
              <a:rPr lang="en-US" dirty="0"/>
              <a:t>2. Missing steps?</a:t>
            </a:r>
            <a:endParaRPr dirty="0"/>
          </a:p>
          <a:p>
            <a:pPr marL="0" lvl="0" indent="0" algn="l" rtl="0">
              <a:spcBef>
                <a:spcPts val="0"/>
              </a:spcBef>
              <a:spcAft>
                <a:spcPts val="0"/>
              </a:spcAft>
              <a:buNone/>
            </a:pPr>
            <a:r>
              <a:rPr lang="en-US" dirty="0"/>
              <a:t>3. Flaws?</a:t>
            </a:r>
            <a:endParaRPr dirty="0"/>
          </a:p>
          <a:p>
            <a:pPr marL="0" lvl="0" indent="0" algn="l" rtl="0">
              <a:spcBef>
                <a:spcPts val="0"/>
              </a:spcBef>
              <a:spcAft>
                <a:spcPts val="0"/>
              </a:spcAft>
              <a:buNone/>
            </a:pPr>
            <a:r>
              <a:rPr lang="en-US" dirty="0"/>
              <a:t>4. Risks?</a:t>
            </a:r>
            <a:endParaRPr dirty="0"/>
          </a:p>
        </p:txBody>
      </p:sp>
      <p:sp>
        <p:nvSpPr>
          <p:cNvPr id="373" name="Google Shape;373;p2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376863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9" name="Google Shape;379;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0" name="Google Shape;380;p2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5" name="Google Shape;385;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6" name="Google Shape;386;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Using its analysis of the diagram, create exploratory testing charters</a:t>
            </a:r>
            <a:endParaRPr/>
          </a:p>
          <a:p>
            <a:pPr marL="0" lvl="0" indent="0" algn="l" rtl="0">
              <a:spcBef>
                <a:spcPts val="0"/>
              </a:spcBef>
              <a:spcAft>
                <a:spcPts val="0"/>
              </a:spcAft>
              <a:buNone/>
            </a:pPr>
            <a:r>
              <a:rPr lang="en-US"/>
              <a:t>We asked AI to generate risk ideas. We want an exploratory testing charter</a:t>
            </a:r>
            <a:endParaRPr/>
          </a:p>
        </p:txBody>
      </p:sp>
      <p:sp>
        <p:nvSpPr>
          <p:cNvPr id="394" name="Google Shape;394;p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a:extLst>
            <a:ext uri="{FF2B5EF4-FFF2-40B4-BE49-F238E27FC236}">
              <a16:creationId xmlns:a16="http://schemas.microsoft.com/office/drawing/2014/main" id="{AF3F1ADC-CE41-472E-32CD-A1A2C961E5BA}"/>
            </a:ext>
          </a:extLst>
        </p:cNvPr>
        <p:cNvGrpSpPr/>
        <p:nvPr/>
      </p:nvGrpSpPr>
      <p:grpSpPr>
        <a:xfrm>
          <a:off x="0" y="0"/>
          <a:ext cx="0" cy="0"/>
          <a:chOff x="0" y="0"/>
          <a:chExt cx="0" cy="0"/>
        </a:xfrm>
      </p:grpSpPr>
      <p:sp>
        <p:nvSpPr>
          <p:cNvPr id="392" name="Google Shape;392;p23:notes">
            <a:extLst>
              <a:ext uri="{FF2B5EF4-FFF2-40B4-BE49-F238E27FC236}">
                <a16:creationId xmlns:a16="http://schemas.microsoft.com/office/drawing/2014/main" id="{B0EB2C87-3452-19A0-4E7C-EFD853D686F6}"/>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3" name="Google Shape;393;p23:notes">
            <a:extLst>
              <a:ext uri="{FF2B5EF4-FFF2-40B4-BE49-F238E27FC236}">
                <a16:creationId xmlns:a16="http://schemas.microsoft.com/office/drawing/2014/main" id="{5CC4FA53-1305-DB1F-C2BC-20710C7E9BDD}"/>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Using its analysis of the diagram, create exploratory testing charters</a:t>
            </a:r>
          </a:p>
          <a:p>
            <a:pPr marL="0" lvl="0" indent="0" algn="l" rtl="0">
              <a:spcBef>
                <a:spcPts val="0"/>
              </a:spcBef>
              <a:spcAft>
                <a:spcPts val="0"/>
              </a:spcAft>
              <a:buNone/>
            </a:pPr>
            <a:r>
              <a:rPr lang="en-US" dirty="0"/>
              <a:t>We asked AI to generate risk ideas. We want an exploratory testing charter</a:t>
            </a:r>
          </a:p>
          <a:p>
            <a:pPr marL="0" lvl="0" indent="0" algn="l" rtl="0">
              <a:spcBef>
                <a:spcPts val="0"/>
              </a:spcBef>
              <a:spcAft>
                <a:spcPts val="0"/>
              </a:spcAft>
              <a:buNone/>
            </a:pPr>
            <a:endParaRPr dirty="0"/>
          </a:p>
        </p:txBody>
      </p:sp>
      <p:sp>
        <p:nvSpPr>
          <p:cNvPr id="394" name="Google Shape;394;p23:notes">
            <a:extLst>
              <a:ext uri="{FF2B5EF4-FFF2-40B4-BE49-F238E27FC236}">
                <a16:creationId xmlns:a16="http://schemas.microsoft.com/office/drawing/2014/main" id="{5B3EFF80-C35C-9B30-6A9B-61A47D46F666}"/>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1340422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This is an exploratory testing charter creation exercise. Analyze the diagram for risk and create 3 testing charters based on:</a:t>
            </a:r>
          </a:p>
          <a:p>
            <a:pPr marL="0" lvl="0" indent="0" algn="l" rtl="0">
              <a:spcBef>
                <a:spcPts val="0"/>
              </a:spcBef>
              <a:spcAft>
                <a:spcPts val="0"/>
              </a:spcAft>
              <a:buNone/>
            </a:pPr>
            <a:r>
              <a:rPr lang="en-US" b="0" i="0" dirty="0">
                <a:solidFill>
                  <a:srgbClr val="BCBEC4"/>
                </a:solidFill>
                <a:effectLst/>
                <a:latin typeface="Helvetica" pitchFamily="2" charset="0"/>
              </a:rPr>
              <a:t>	Explore &lt;Target&gt; using &lt;Resource&gt; to discover &lt;Information&gt;</a:t>
            </a:r>
          </a:p>
          <a:p>
            <a:pPr marL="0" lvl="0" indent="0" algn="l" rtl="0">
              <a:spcBef>
                <a:spcPts val="0"/>
              </a:spcBef>
              <a:spcAft>
                <a:spcPts val="0"/>
              </a:spcAft>
              <a:buNone/>
            </a:pPr>
            <a:endParaRPr lang="en-US" b="0" i="0" dirty="0">
              <a:solidFill>
                <a:srgbClr val="BCBEC4"/>
              </a:solidFill>
              <a:effectLst/>
              <a:latin typeface="Helvetica" pitchFamily="2" charset="0"/>
            </a:endParaRPr>
          </a:p>
          <a:p>
            <a:pPr marL="0" lvl="0" indent="0" algn="l" rtl="0">
              <a:spcBef>
                <a:spcPts val="0"/>
              </a:spcBef>
              <a:spcAft>
                <a:spcPts val="0"/>
              </a:spcAft>
              <a:buNone/>
            </a:pPr>
            <a:endParaRPr dirty="0"/>
          </a:p>
        </p:txBody>
      </p:sp>
      <p:sp>
        <p:nvSpPr>
          <p:cNvPr id="406" name="Google Shape;406;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2" name="Google Shape;412;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8" name="Google Shape;418;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you notice? </a:t>
            </a:r>
          </a:p>
          <a:p>
            <a:r>
              <a:rPr lang="en-US" dirty="0"/>
              <a:t>1. Simple </a:t>
            </a:r>
            <a:r>
              <a:rPr lang="en-US" dirty="0" err="1"/>
              <a:t>anglo</a:t>
            </a:r>
            <a:r>
              <a:rPr lang="en-US" dirty="0"/>
              <a:t> names</a:t>
            </a:r>
          </a:p>
          <a:p>
            <a:r>
              <a:rPr lang="en-US" dirty="0"/>
              <a:t>2. All adults</a:t>
            </a:r>
          </a:p>
          <a:p>
            <a:r>
              <a:rPr lang="en-US" dirty="0"/>
              <a:t>3. Professions and other employed aspects</a:t>
            </a:r>
          </a:p>
          <a:p>
            <a:endParaRPr lang="en-US" dirty="0"/>
          </a:p>
          <a:p>
            <a:r>
              <a:rPr lang="en-US" dirty="0"/>
              <a:t>What’s missing? Kids. Names from Turkey, China, Brazil. Addresses. </a:t>
            </a:r>
            <a:r>
              <a:rPr lang="en-US" b="1" dirty="0"/>
              <a:t>Domain-relevant</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84873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9" name="Google Shape;24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0" name="Google Shape;25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872670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31" name="Google Shape;4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Postgres.new</a:t>
            </a:r>
            <a:endParaRPr/>
          </a:p>
          <a:p>
            <a:pPr marL="0" lvl="0" indent="0" algn="l" rtl="0">
              <a:spcBef>
                <a:spcPts val="0"/>
              </a:spcBef>
              <a:spcAft>
                <a:spcPts val="0"/>
              </a:spcAft>
              <a:buNone/>
            </a:pPr>
            <a:endParaRPr/>
          </a:p>
        </p:txBody>
      </p:sp>
      <p:sp>
        <p:nvSpPr>
          <p:cNvPr id="432" name="Google Shape;4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3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8" name="Google Shape;438;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p3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4" name="Google Shape;44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0" name="Google Shape;450;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6" name="Google Shape;456;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 AI has made working with code easier. To understand it, write it, and test it. AI can help explain code. Discuss it, generate tests, and do surgical changes.</a:t>
            </a:r>
            <a:endParaRPr/>
          </a:p>
          <a:p>
            <a:pPr marL="0" lvl="0" indent="0" algn="l" rtl="0">
              <a:spcBef>
                <a:spcPts val="0"/>
              </a:spcBef>
              <a:spcAft>
                <a:spcPts val="0"/>
              </a:spcAft>
              <a:buNone/>
            </a:pPr>
            <a:r>
              <a:rPr lang="en-US"/>
              <a:t>- Ask it anything you want</a:t>
            </a:r>
            <a:endParaRPr/>
          </a:p>
          <a:p>
            <a:pPr marL="0" lvl="0" indent="0" algn="l" rtl="0">
              <a:spcBef>
                <a:spcPts val="0"/>
              </a:spcBef>
              <a:spcAft>
                <a:spcPts val="0"/>
              </a:spcAft>
              <a:buNone/>
            </a:pPr>
            <a:r>
              <a:rPr lang="en-US"/>
              <a:t>	- Silly is fine! </a:t>
            </a:r>
            <a:endParaRPr/>
          </a:p>
        </p:txBody>
      </p:sp>
      <p:sp>
        <p:nvSpPr>
          <p:cNvPr id="457" name="Google Shape;457;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5445833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Arial"/>
                <a:ea typeface="Arial"/>
                <a:cs typeface="Arial"/>
                <a:sym typeface="Arial"/>
              </a:rPr>
              <a:t>42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6348102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 name="Google Shape;25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Success in this workshop means you walk out of it feeling ready to do any activity that's part of software testing and also thinking about software testing.</a:t>
            </a:r>
            <a:endParaRPr/>
          </a:p>
          <a:p>
            <a:pPr marL="0" lvl="0" indent="0" algn="l" rtl="0">
              <a:spcBef>
                <a:spcPts val="0"/>
              </a:spcBef>
              <a:spcAft>
                <a:spcPts val="0"/>
              </a:spcAft>
              <a:buNone/>
            </a:pPr>
            <a:r>
              <a:rPr lang="en-US"/>
              <a:t>You should feel ready to apply the workshop in the afternoon at your job – be more thorough, more certain, more creative, or begin self-learning skills related to testing. You shouldn't expect to be an expert, but you will see the path to expertise in that achieving really effective use of AI is achievable. Because it is.</a:t>
            </a:r>
            <a:endParaRPr/>
          </a:p>
          <a:p>
            <a:pPr marL="0" lvl="0" indent="0" algn="l" rtl="0">
              <a:spcBef>
                <a:spcPts val="0"/>
              </a:spcBef>
              <a:spcAft>
                <a:spcPts val="0"/>
              </a:spcAft>
              <a:buNone/>
            </a:pPr>
            <a:endParaRPr/>
          </a:p>
          <a:p>
            <a:pPr marL="0" lvl="0" indent="0" algn="l" rtl="0">
              <a:spcBef>
                <a:spcPts val="0"/>
              </a:spcBef>
              <a:spcAft>
                <a:spcPts val="0"/>
              </a:spcAft>
              <a:buNone/>
            </a:pPr>
            <a:r>
              <a:rPr lang="en-US"/>
              <a:t>EXPECTATIONS</a:t>
            </a:r>
            <a:endParaRPr/>
          </a:p>
        </p:txBody>
      </p:sp>
      <p:sp>
        <p:nvSpPr>
          <p:cNvPr id="257" name="Google Shape;257;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5" name="Google Shape;475;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1" name="Google Shape;481;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82" name="Google Shape;482;p3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88" name="Google Shape;488;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4400"/>
              <a:buFont typeface="Arial"/>
              <a:buNone/>
            </a:pPr>
            <a:r>
              <a:rPr lang="en-US" sz="4400" b="1" dirty="0"/>
              <a:t>Do not trust</a:t>
            </a:r>
            <a:endParaRPr dirty="0"/>
          </a:p>
          <a:p>
            <a:pPr marL="0" lvl="0" indent="0" algn="l" rtl="0">
              <a:spcBef>
                <a:spcPts val="0"/>
              </a:spcBef>
              <a:spcAft>
                <a:spcPts val="0"/>
              </a:spcAft>
              <a:buNone/>
            </a:pPr>
            <a:r>
              <a:rPr lang="en-US" sz="4800" dirty="0"/>
              <a:t>Statistics / numerical data</a:t>
            </a:r>
            <a:endParaRPr dirty="0"/>
          </a:p>
          <a:p>
            <a:pPr marL="0" lvl="0" indent="0" algn="l" rtl="0">
              <a:spcBef>
                <a:spcPts val="0"/>
              </a:spcBef>
              <a:spcAft>
                <a:spcPts val="0"/>
              </a:spcAft>
              <a:buNone/>
            </a:pPr>
            <a:r>
              <a:rPr lang="en-US" sz="4800" dirty="0"/>
              <a:t>Bibliographic references</a:t>
            </a:r>
            <a:endParaRPr dirty="0"/>
          </a:p>
          <a:p>
            <a:pPr marL="0" lvl="0" indent="0" algn="l" rtl="0">
              <a:spcBef>
                <a:spcPts val="0"/>
              </a:spcBef>
              <a:spcAft>
                <a:spcPts val="0"/>
              </a:spcAft>
              <a:buNone/>
            </a:pPr>
            <a:r>
              <a:rPr lang="en-US" sz="4800" dirty="0"/>
              <a:t>Links to websites</a:t>
            </a:r>
            <a:endParaRPr dirty="0"/>
          </a:p>
          <a:p>
            <a:pPr marL="0" lvl="0" indent="0" algn="l" rtl="0">
              <a:spcBef>
                <a:spcPts val="0"/>
              </a:spcBef>
              <a:spcAft>
                <a:spcPts val="0"/>
              </a:spcAft>
              <a:buClr>
                <a:schemeClr val="dk1"/>
              </a:buClr>
              <a:buSzPts val="2800"/>
              <a:buFont typeface="Arial"/>
              <a:buNone/>
            </a:pPr>
            <a:endParaRPr sz="2800" dirty="0"/>
          </a:p>
          <a:p>
            <a:pPr marL="0" lvl="0" indent="0" algn="l" rtl="0">
              <a:spcBef>
                <a:spcPts val="0"/>
              </a:spcBef>
              <a:spcAft>
                <a:spcPts val="0"/>
              </a:spcAft>
              <a:buClr>
                <a:schemeClr val="dk1"/>
              </a:buClr>
              <a:buSzPts val="2800"/>
              <a:buFont typeface="Arial"/>
              <a:buNone/>
            </a:pPr>
            <a:r>
              <a:rPr lang="en-US" sz="2800" b="1" dirty="0"/>
              <a:t>Watch out for</a:t>
            </a:r>
            <a:endParaRPr dirty="0"/>
          </a:p>
          <a:p>
            <a:pPr marL="0" lvl="0" indent="0" algn="l" rtl="0">
              <a:spcBef>
                <a:spcPts val="0"/>
              </a:spcBef>
              <a:spcAft>
                <a:spcPts val="0"/>
              </a:spcAft>
              <a:buNone/>
            </a:pPr>
            <a:r>
              <a:rPr lang="en-US" dirty="0"/>
              <a:t>Bias</a:t>
            </a:r>
            <a:endParaRPr dirty="0"/>
          </a:p>
          <a:p>
            <a:pPr marL="0" lvl="0" indent="0" algn="l" rtl="0">
              <a:spcBef>
                <a:spcPts val="0"/>
              </a:spcBef>
              <a:spcAft>
                <a:spcPts val="0"/>
              </a:spcAft>
              <a:buNone/>
            </a:pPr>
            <a:r>
              <a:rPr lang="en-US" dirty="0"/>
              <a:t>Contextual drift </a:t>
            </a:r>
            <a:endParaRPr dirty="0"/>
          </a:p>
          <a:p>
            <a:pPr marL="0" lvl="0" indent="0" algn="l" rtl="0">
              <a:spcBef>
                <a:spcPts val="0"/>
              </a:spcBef>
              <a:spcAft>
                <a:spcPts val="0"/>
              </a:spcAft>
              <a:buNone/>
            </a:pPr>
            <a:r>
              <a:rPr lang="en-US" dirty="0"/>
              <a:t>SEO punishment of AI-written content</a:t>
            </a:r>
            <a:endParaRPr dirty="0"/>
          </a:p>
          <a:p>
            <a:pPr marL="0" lvl="0" indent="0" algn="l" rtl="0">
              <a:spcBef>
                <a:spcPts val="0"/>
              </a:spcBef>
              <a:spcAft>
                <a:spcPts val="0"/>
              </a:spcAft>
              <a:buNone/>
            </a:pPr>
            <a:r>
              <a:rPr lang="en-US" dirty="0"/>
              <a:t>Sharing intimate data</a:t>
            </a:r>
            <a:endParaRPr dirty="0"/>
          </a:p>
          <a:p>
            <a:pPr marL="0" lvl="0" indent="0" algn="l" rtl="0">
              <a:spcBef>
                <a:spcPts val="0"/>
              </a:spcBef>
              <a:spcAft>
                <a:spcPts val="0"/>
              </a:spcAft>
              <a:buNone/>
            </a:pPr>
            <a:endParaRPr dirty="0"/>
          </a:p>
        </p:txBody>
      </p:sp>
      <p:sp>
        <p:nvSpPr>
          <p:cNvPr id="489" name="Google Shape;489;p3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5" name="Google Shape;495;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501" name="Google Shape;501;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Maybe note that people should save longer questions or thoughts till the debrief</a:t>
            </a:r>
          </a:p>
          <a:p>
            <a:pPr marL="0" lvl="0" indent="0" algn="l" rtl="0">
              <a:spcBef>
                <a:spcPts val="0"/>
              </a:spcBef>
              <a:spcAft>
                <a:spcPts val="0"/>
              </a:spcAft>
              <a:buNone/>
            </a:pPr>
            <a:r>
              <a:rPr lang="en-US" dirty="0"/>
              <a:t>Large class and lots of people have thoughts about AI. We will stop someone if needed to keep moving</a:t>
            </a:r>
          </a:p>
          <a:p>
            <a:pPr marL="0" lvl="0" indent="0" algn="l" rtl="0">
              <a:spcBef>
                <a:spcPts val="0"/>
              </a:spcBef>
              <a:spcAft>
                <a:spcPts val="0"/>
              </a:spcAft>
              <a:buNone/>
            </a:pPr>
            <a:endParaRPr dirty="0"/>
          </a:p>
        </p:txBody>
      </p:sp>
      <p:sp>
        <p:nvSpPr>
          <p:cNvPr id="264" name="Google Shape;26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0" name="Google Shape;270;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We have a lot of content and possible directions  for this workshop.  Before we get started, let's collect  your specific requests, ideas, and preferences for </a:t>
            </a:r>
            <a:r>
              <a:rPr lang="en-US" b="1" dirty="0"/>
              <a:t>what does success mean for you</a:t>
            </a:r>
            <a:r>
              <a:rPr lang="en-US" dirty="0"/>
              <a:t>. What do you want to learn and we will customize to </a:t>
            </a:r>
            <a:r>
              <a:rPr lang="en-US" dirty="0" err="1"/>
              <a:t>doi</a:t>
            </a:r>
            <a:r>
              <a:rPr lang="en-US" dirty="0"/>
              <a:t> as many as possible.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Throughout the rest of the conference, either of us are happy to talk with you about these topics to either:</a:t>
            </a:r>
            <a:br>
              <a:rPr lang="en-US" dirty="0"/>
            </a:br>
            <a:r>
              <a:rPr lang="en-US" dirty="0"/>
              <a:t>1. Go into more details</a:t>
            </a:r>
          </a:p>
          <a:p>
            <a:pPr marL="0" lvl="0" indent="0" algn="l" rtl="0">
              <a:spcBef>
                <a:spcPts val="0"/>
              </a:spcBef>
              <a:spcAft>
                <a:spcPts val="0"/>
              </a:spcAft>
              <a:buNone/>
            </a:pPr>
            <a:r>
              <a:rPr lang="en-US" dirty="0"/>
              <a:t>2. Talk about core concepts of AI</a:t>
            </a:r>
          </a:p>
          <a:p>
            <a:pPr marL="0" lvl="0" indent="0" algn="l" rtl="0">
              <a:spcBef>
                <a:spcPts val="0"/>
              </a:spcBef>
              <a:spcAft>
                <a:spcPts val="0"/>
              </a:spcAft>
              <a:buNone/>
            </a:pPr>
            <a:r>
              <a:rPr lang="en-US" dirty="0"/>
              <a:t>3. Talk specific tools</a:t>
            </a:r>
          </a:p>
          <a:p>
            <a:pPr marL="0" lvl="0" indent="0" algn="l" rtl="0">
              <a:spcBef>
                <a:spcPts val="0"/>
              </a:spcBef>
              <a:spcAft>
                <a:spcPts val="0"/>
              </a:spcAft>
              <a:buNone/>
            </a:pPr>
            <a:r>
              <a:rPr lang="en-US" dirty="0"/>
              <a:t>4. Or anything else we can’t get to in the workshop</a:t>
            </a:r>
          </a:p>
          <a:p>
            <a:pPr marL="0" lvl="0" indent="0" algn="l" rtl="0">
              <a:spcBef>
                <a:spcPts val="0"/>
              </a:spcBef>
              <a:spcAft>
                <a:spcPts val="0"/>
              </a:spcAft>
              <a:buNone/>
            </a:pPr>
            <a:r>
              <a:rPr lang="en-US" dirty="0"/>
              <a:t>Reach out and grab us if you see us around. Happy to talk.</a:t>
            </a:r>
            <a:endParaRPr dirty="0"/>
          </a:p>
        </p:txBody>
      </p:sp>
      <p:sp>
        <p:nvSpPr>
          <p:cNvPr id="271" name="Google Shape;271;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The models are roughly equivalent in capability. Every few months a new version slides ahead of the others in 1 area to be beaten a month later by another.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ChatGPT goes from 4 to 4o to 4o-mini. Claude goes from 3.0 Sonnet to 3.0 Opus to 3.5 Sonnet. Llama model goes from 3 to 3.1 and so on.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If it's important to you or a company that no data ever leaves your work computer to an outside entity, regardless of the data controls and security vendors like OpenAI or Anthropic provide, there are fairly easy ways to run open source models locally. So you can run Llama and Mistral, various versions of those on your local machine if it's sufficiently powerful. Or you could push for your IT department to set up a large instance. The point is that these are getting faster, cheaper, smarter all the time. But they're all on a pretty great base level. Versions from the last six months of any of these can do anything that you really need to do.</a:t>
            </a:r>
            <a:endParaRPr dirty="0"/>
          </a:p>
        </p:txBody>
      </p:sp>
      <p:sp>
        <p:nvSpPr>
          <p:cNvPr id="284" name="Google Shape;284;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7" name="Google Shape;29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91" name="Google Shape;291;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pic>
        <p:nvPicPr>
          <p:cNvPr id="57" name="Google Shape;57;p42" descr="\\DROBO-FS\QuickDrops\JB\PPTX NG\Droplets\LightingOverlay.png"/>
          <p:cNvPicPr preferRelativeResize="0"/>
          <p:nvPr/>
        </p:nvPicPr>
        <p:blipFill rotWithShape="1">
          <a:blip r:embed="rId2">
            <a:alphaModFix amt="30000"/>
          </a:blip>
          <a:srcRect/>
          <a:stretch/>
        </p:blipFill>
        <p:spPr>
          <a:xfrm>
            <a:off x="0" y="244180"/>
            <a:ext cx="12192003" cy="6858001"/>
          </a:xfrm>
          <a:prstGeom prst="rect">
            <a:avLst/>
          </a:prstGeom>
          <a:noFill/>
          <a:ln>
            <a:noFill/>
          </a:ln>
        </p:spPr>
      </p:pic>
      <p:grpSp>
        <p:nvGrpSpPr>
          <p:cNvPr id="58" name="Google Shape;58;p42"/>
          <p:cNvGrpSpPr/>
          <p:nvPr/>
        </p:nvGrpSpPr>
        <p:grpSpPr>
          <a:xfrm>
            <a:off x="0" y="0"/>
            <a:ext cx="2305051" cy="6858001"/>
            <a:chOff x="0" y="0"/>
            <a:chExt cx="2305051" cy="6858001"/>
          </a:xfrm>
        </p:grpSpPr>
        <p:sp>
          <p:nvSpPr>
            <p:cNvPr id="59" name="Google Shape;59;p42"/>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2"/>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2"/>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2"/>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2"/>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2"/>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5" name="Google Shape;65;p42"/>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6" name="Google Shape;66;p42"/>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2"/>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8" name="Google Shape;68;p42"/>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9" name="Google Shape;69;p42"/>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2"/>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2"/>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72" name="Google Shape;72;p42"/>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2"/>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4" name="Google Shape;74;p42"/>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2"/>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2"/>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7" name="Google Shape;77;p42"/>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2"/>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2"/>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80" name="Google Shape;80;p42"/>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2"/>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82" name="Google Shape;82;p42"/>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2"/>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4" name="Google Shape;84;p42"/>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2"/>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6" name="Google Shape;86;p42"/>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2"/>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2"/>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2"/>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90" name="Google Shape;90;p42"/>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91" name="Google Shape;91;p42"/>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2"/>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93" name="Google Shape;93;p42"/>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4" name="Google Shape;94;p42"/>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2"/>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6" name="Google Shape;96;p42"/>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2"/>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8" name="Google Shape;98;p42"/>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2"/>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2"/>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101" name="Google Shape;101;p42"/>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2"/>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103" name="Google Shape;103;p42"/>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2"/>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2"/>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6" name="Google Shape;106;p42"/>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7" name="Google Shape;107;p42"/>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2"/>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2"/>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10" name="Google Shape;110;p42"/>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2"/>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12" name="Google Shape;112;p42"/>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42"/>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42"/>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5" name="Google Shape;115;p42"/>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42"/>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42"/>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8"/>
        <p:cNvGrpSpPr/>
        <p:nvPr/>
      </p:nvGrpSpPr>
      <p:grpSpPr>
        <a:xfrm>
          <a:off x="0" y="0"/>
          <a:ext cx="0" cy="0"/>
          <a:chOff x="0" y="0"/>
          <a:chExt cx="0" cy="0"/>
        </a:xfrm>
      </p:grpSpPr>
      <p:sp>
        <p:nvSpPr>
          <p:cNvPr id="169" name="Google Shape;169;p51"/>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p51"/>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1" name="Google Shape;171;p51"/>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2" name="Google Shape;172;p5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5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5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75"/>
        <p:cNvGrpSpPr/>
        <p:nvPr/>
      </p:nvGrpSpPr>
      <p:grpSpPr>
        <a:xfrm>
          <a:off x="0" y="0"/>
          <a:ext cx="0" cy="0"/>
          <a:chOff x="0" y="0"/>
          <a:chExt cx="0" cy="0"/>
        </a:xfrm>
      </p:grpSpPr>
      <p:sp>
        <p:nvSpPr>
          <p:cNvPr id="176" name="Google Shape;176;p52"/>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7" name="Google Shape;177;p52"/>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8" name="Google Shape;178;p52"/>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9" name="Google Shape;179;p5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5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5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82"/>
        <p:cNvGrpSpPr/>
        <p:nvPr/>
      </p:nvGrpSpPr>
      <p:grpSpPr>
        <a:xfrm>
          <a:off x="0" y="0"/>
          <a:ext cx="0" cy="0"/>
          <a:chOff x="0" y="0"/>
          <a:chExt cx="0" cy="0"/>
        </a:xfrm>
      </p:grpSpPr>
      <p:sp>
        <p:nvSpPr>
          <p:cNvPr id="183" name="Google Shape;183;p53"/>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53"/>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5" name="Google Shape;185;p5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6" name="Google Shape;186;p5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5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88"/>
        <p:cNvGrpSpPr/>
        <p:nvPr/>
      </p:nvGrpSpPr>
      <p:grpSpPr>
        <a:xfrm>
          <a:off x="0" y="0"/>
          <a:ext cx="0" cy="0"/>
          <a:chOff x="0" y="0"/>
          <a:chExt cx="0" cy="0"/>
        </a:xfrm>
      </p:grpSpPr>
      <p:sp>
        <p:nvSpPr>
          <p:cNvPr id="189" name="Google Shape;189;p54"/>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54"/>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1" name="Google Shape;191;p54"/>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2" name="Google Shape;192;p5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5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4" name="Google Shape;194;p5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95" name="Google Shape;195;p54"/>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
        <p:nvSpPr>
          <p:cNvPr id="196" name="Google Shape;196;p54"/>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7"/>
        <p:cNvGrpSpPr/>
        <p:nvPr/>
      </p:nvGrpSpPr>
      <p:grpSpPr>
        <a:xfrm>
          <a:off x="0" y="0"/>
          <a:ext cx="0" cy="0"/>
          <a:chOff x="0" y="0"/>
          <a:chExt cx="0" cy="0"/>
        </a:xfrm>
      </p:grpSpPr>
      <p:sp>
        <p:nvSpPr>
          <p:cNvPr id="198" name="Google Shape;198;p55"/>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55"/>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55"/>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55"/>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2" name="Google Shape;202;p55"/>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3" name="Google Shape;203;p55"/>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4" name="Google Shape;204;p55"/>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5" name="Google Shape;205;p5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5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5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8"/>
        <p:cNvGrpSpPr/>
        <p:nvPr/>
      </p:nvGrpSpPr>
      <p:grpSpPr>
        <a:xfrm>
          <a:off x="0" y="0"/>
          <a:ext cx="0" cy="0"/>
          <a:chOff x="0" y="0"/>
          <a:chExt cx="0" cy="0"/>
        </a:xfrm>
      </p:grpSpPr>
      <p:sp>
        <p:nvSpPr>
          <p:cNvPr id="209" name="Google Shape;209;p56"/>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56"/>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1" name="Google Shape;211;p56"/>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2" name="Google Shape;212;p56"/>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3" name="Google Shape;213;p56"/>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4" name="Google Shape;214;p56"/>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5" name="Google Shape;215;p56"/>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6" name="Google Shape;216;p56"/>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7" name="Google Shape;217;p56"/>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8" name="Google Shape;218;p56"/>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9" name="Google Shape;219;p5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5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5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22"/>
        <p:cNvGrpSpPr/>
        <p:nvPr/>
      </p:nvGrpSpPr>
      <p:grpSpPr>
        <a:xfrm>
          <a:off x="0" y="0"/>
          <a:ext cx="0" cy="0"/>
          <a:chOff x="0" y="0"/>
          <a:chExt cx="0" cy="0"/>
        </a:xfrm>
      </p:grpSpPr>
      <p:sp>
        <p:nvSpPr>
          <p:cNvPr id="223" name="Google Shape;223;p5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4" name="Google Shape;224;p57"/>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5" name="Google Shape;225;p5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5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 name="Google Shape;227;p5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8"/>
        <p:cNvGrpSpPr/>
        <p:nvPr/>
      </p:nvGrpSpPr>
      <p:grpSpPr>
        <a:xfrm>
          <a:off x="0" y="0"/>
          <a:ext cx="0" cy="0"/>
          <a:chOff x="0" y="0"/>
          <a:chExt cx="0" cy="0"/>
        </a:xfrm>
      </p:grpSpPr>
      <p:sp>
        <p:nvSpPr>
          <p:cNvPr id="229" name="Google Shape;229;p58"/>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 name="Google Shape;230;p58"/>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31" name="Google Shape;231;p5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 name="Google Shape;232;p5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 name="Google Shape;233;p5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8"/>
        <p:cNvGrpSpPr/>
        <p:nvPr/>
      </p:nvGrpSpPr>
      <p:grpSpPr>
        <a:xfrm>
          <a:off x="0" y="0"/>
          <a:ext cx="0" cy="0"/>
          <a:chOff x="0" y="0"/>
          <a:chExt cx="0" cy="0"/>
        </a:xfrm>
      </p:grpSpPr>
      <p:sp>
        <p:nvSpPr>
          <p:cNvPr id="119" name="Google Shape;119;p43"/>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400"/>
              <a:buFont typeface="Twentieth Century"/>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0" name="Google Shape;120;p43"/>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lvl1pPr marL="457200" lvl="0" indent="-482600" algn="l">
              <a:lnSpc>
                <a:spcPct val="120000"/>
              </a:lnSpc>
              <a:spcBef>
                <a:spcPts val="1000"/>
              </a:spcBef>
              <a:spcAft>
                <a:spcPts val="0"/>
              </a:spcAft>
              <a:buClr>
                <a:schemeClr val="lt1"/>
              </a:buClr>
              <a:buSzPts val="4000"/>
              <a:buChar char="•"/>
              <a:defRPr sz="3200"/>
            </a:lvl1pPr>
            <a:lvl2pPr marL="914400" lvl="1" indent="-450850" algn="l">
              <a:lnSpc>
                <a:spcPct val="120000"/>
              </a:lnSpc>
              <a:spcBef>
                <a:spcPts val="500"/>
              </a:spcBef>
              <a:spcAft>
                <a:spcPts val="0"/>
              </a:spcAft>
              <a:buClr>
                <a:schemeClr val="lt1"/>
              </a:buClr>
              <a:buSzPts val="3500"/>
              <a:buChar char="•"/>
              <a:defRPr sz="2800"/>
            </a:lvl2pPr>
            <a:lvl3pPr marL="1371600" lvl="2" indent="-419100" algn="l">
              <a:lnSpc>
                <a:spcPct val="120000"/>
              </a:lnSpc>
              <a:spcBef>
                <a:spcPts val="500"/>
              </a:spcBef>
              <a:spcAft>
                <a:spcPts val="0"/>
              </a:spcAft>
              <a:buClr>
                <a:schemeClr val="lt1"/>
              </a:buClr>
              <a:buSzPts val="3000"/>
              <a:buChar char="•"/>
              <a:defRPr sz="2400"/>
            </a:lvl3pPr>
            <a:lvl4pPr marL="1828800" lvl="3" indent="-387350" algn="l">
              <a:lnSpc>
                <a:spcPct val="120000"/>
              </a:lnSpc>
              <a:spcBef>
                <a:spcPts val="500"/>
              </a:spcBef>
              <a:spcAft>
                <a:spcPts val="0"/>
              </a:spcAft>
              <a:buClr>
                <a:schemeClr val="lt1"/>
              </a:buClr>
              <a:buSzPts val="2500"/>
              <a:buChar char="•"/>
              <a:defRPr sz="2000"/>
            </a:lvl4pPr>
            <a:lvl5pPr marL="2286000" lvl="4" indent="-387350" algn="l">
              <a:lnSpc>
                <a:spcPct val="120000"/>
              </a:lnSpc>
              <a:spcBef>
                <a:spcPts val="500"/>
              </a:spcBef>
              <a:spcAft>
                <a:spcPts val="0"/>
              </a:spcAft>
              <a:buClr>
                <a:schemeClr val="lt1"/>
              </a:buClr>
              <a:buSzPts val="2500"/>
              <a:buChar char="•"/>
              <a:defRPr sz="2000"/>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dirty="0"/>
          </a:p>
        </p:txBody>
      </p:sp>
      <p:sp>
        <p:nvSpPr>
          <p:cNvPr id="121" name="Google Shape;121;p4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4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3" name="Google Shape;123;p4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4"/>
        <p:cNvGrpSpPr/>
        <p:nvPr/>
      </p:nvGrpSpPr>
      <p:grpSpPr>
        <a:xfrm>
          <a:off x="0" y="0"/>
          <a:ext cx="0" cy="0"/>
          <a:chOff x="0" y="0"/>
          <a:chExt cx="0" cy="0"/>
        </a:xfrm>
      </p:grpSpPr>
      <p:sp>
        <p:nvSpPr>
          <p:cNvPr id="125" name="Google Shape;125;p44"/>
          <p:cNvSpPr txBox="1">
            <a:spLocks noGrp="1"/>
          </p:cNvSpPr>
          <p:nvPr>
            <p:ph type="title"/>
          </p:nvPr>
        </p:nvSpPr>
        <p:spPr>
          <a:xfrm>
            <a:off x="1141411" y="1419226"/>
            <a:ext cx="9906000" cy="137477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44"/>
          <p:cNvSpPr txBox="1">
            <a:spLocks noGrp="1"/>
          </p:cNvSpPr>
          <p:nvPr>
            <p:ph type="body" idx="1"/>
          </p:nvPr>
        </p:nvSpPr>
        <p:spPr>
          <a:xfrm>
            <a:off x="1141410" y="3002692"/>
            <a:ext cx="9906000" cy="2714859"/>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7" name="Google Shape;127;p4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4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4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0"/>
        <p:cNvGrpSpPr/>
        <p:nvPr/>
      </p:nvGrpSpPr>
      <p:grpSpPr>
        <a:xfrm>
          <a:off x="0" y="0"/>
          <a:ext cx="0" cy="0"/>
          <a:chOff x="0" y="0"/>
          <a:chExt cx="0" cy="0"/>
        </a:xfrm>
      </p:grpSpPr>
      <p:sp>
        <p:nvSpPr>
          <p:cNvPr id="131" name="Google Shape;131;p45"/>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45"/>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3" name="Google Shape;133;p45"/>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34" name="Google Shape;134;p4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4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4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37"/>
        <p:cNvGrpSpPr/>
        <p:nvPr/>
      </p:nvGrpSpPr>
      <p:grpSpPr>
        <a:xfrm>
          <a:off x="0" y="0"/>
          <a:ext cx="0" cy="0"/>
          <a:chOff x="0" y="0"/>
          <a:chExt cx="0" cy="0"/>
        </a:xfrm>
      </p:grpSpPr>
      <p:sp>
        <p:nvSpPr>
          <p:cNvPr id="138" name="Google Shape;138;p46"/>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46"/>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40" name="Google Shape;140;p4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4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4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3"/>
        <p:cNvGrpSpPr/>
        <p:nvPr/>
      </p:nvGrpSpPr>
      <p:grpSpPr>
        <a:xfrm>
          <a:off x="0" y="0"/>
          <a:ext cx="0" cy="0"/>
          <a:chOff x="0" y="0"/>
          <a:chExt cx="0" cy="0"/>
        </a:xfrm>
      </p:grpSpPr>
      <p:sp>
        <p:nvSpPr>
          <p:cNvPr id="144" name="Google Shape;144;p47"/>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 name="Google Shape;145;p47"/>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6" name="Google Shape;146;p47"/>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7" name="Google Shape;147;p4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8" name="Google Shape;148;p4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4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0"/>
        <p:cNvGrpSpPr/>
        <p:nvPr/>
      </p:nvGrpSpPr>
      <p:grpSpPr>
        <a:xfrm>
          <a:off x="0" y="0"/>
          <a:ext cx="0" cy="0"/>
          <a:chOff x="0" y="0"/>
          <a:chExt cx="0" cy="0"/>
        </a:xfrm>
      </p:grpSpPr>
      <p:sp>
        <p:nvSpPr>
          <p:cNvPr id="151" name="Google Shape;151;p48"/>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400"/>
              <a:buFont typeface="Twentieth Century"/>
              <a:buNone/>
              <a:defRPr sz="4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2" name="Google Shape;152;p48"/>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53" name="Google Shape;153;p48"/>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48"/>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55" name="Google Shape;155;p48"/>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6" name="Google Shape;156;p4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4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8" name="Google Shape;158;p4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59"/>
        <p:cNvGrpSpPr/>
        <p:nvPr/>
      </p:nvGrpSpPr>
      <p:grpSpPr>
        <a:xfrm>
          <a:off x="0" y="0"/>
          <a:ext cx="0" cy="0"/>
          <a:chOff x="0" y="0"/>
          <a:chExt cx="0" cy="0"/>
        </a:xfrm>
      </p:grpSpPr>
      <p:sp>
        <p:nvSpPr>
          <p:cNvPr id="160" name="Google Shape;160;p49"/>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1" name="Google Shape;161;p4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4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4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4"/>
        <p:cNvGrpSpPr/>
        <p:nvPr/>
      </p:nvGrpSpPr>
      <p:grpSpPr>
        <a:xfrm>
          <a:off x="0" y="0"/>
          <a:ext cx="0" cy="0"/>
          <a:chOff x="0" y="0"/>
          <a:chExt cx="0" cy="0"/>
        </a:xfrm>
      </p:grpSpPr>
      <p:sp>
        <p:nvSpPr>
          <p:cNvPr id="165" name="Google Shape;165;p5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5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5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9"/>
        <p:cNvGrpSpPr/>
        <p:nvPr/>
      </p:nvGrpSpPr>
      <p:grpSpPr>
        <a:xfrm>
          <a:off x="0" y="0"/>
          <a:ext cx="0" cy="0"/>
          <a:chOff x="0" y="0"/>
          <a:chExt cx="0" cy="0"/>
        </a:xfrm>
      </p:grpSpPr>
      <p:pic>
        <p:nvPicPr>
          <p:cNvPr id="10" name="Google Shape;10;p41" descr="\\DROBO-FS\QuickDrops\JB\PPTX NG\Droplets\LightingOverlay.png"/>
          <p:cNvPicPr preferRelativeResize="0"/>
          <p:nvPr/>
        </p:nvPicPr>
        <p:blipFill rotWithShape="1">
          <a:blip r:embed="rId19">
            <a:alphaModFix amt="30000"/>
          </a:blip>
          <a:srcRect/>
          <a:stretch/>
        </p:blipFill>
        <p:spPr>
          <a:xfrm>
            <a:off x="0" y="-1"/>
            <a:ext cx="12192003" cy="6858001"/>
          </a:xfrm>
          <a:prstGeom prst="rect">
            <a:avLst/>
          </a:prstGeom>
          <a:noFill/>
          <a:ln>
            <a:noFill/>
          </a:ln>
        </p:spPr>
      </p:pic>
      <p:grpSp>
        <p:nvGrpSpPr>
          <p:cNvPr id="11" name="Google Shape;11;p41"/>
          <p:cNvGrpSpPr/>
          <p:nvPr/>
        </p:nvGrpSpPr>
        <p:grpSpPr>
          <a:xfrm>
            <a:off x="-14288" y="0"/>
            <a:ext cx="12053888" cy="6858001"/>
            <a:chOff x="-14288" y="0"/>
            <a:chExt cx="12053888" cy="6858001"/>
          </a:xfrm>
        </p:grpSpPr>
        <p:grpSp>
          <p:nvGrpSpPr>
            <p:cNvPr id="12" name="Google Shape;12;p41"/>
            <p:cNvGrpSpPr/>
            <p:nvPr/>
          </p:nvGrpSpPr>
          <p:grpSpPr>
            <a:xfrm>
              <a:off x="-14288" y="0"/>
              <a:ext cx="1220788" cy="6858001"/>
              <a:chOff x="-14288" y="0"/>
              <a:chExt cx="1220788" cy="6858001"/>
            </a:xfrm>
          </p:grpSpPr>
          <p:sp>
            <p:nvSpPr>
              <p:cNvPr id="13" name="Google Shape;13;p41"/>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41"/>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41"/>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41"/>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7" name="Google Shape;17;p41"/>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1"/>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9" name="Google Shape;19;p41"/>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20" name="Google Shape;20;p41"/>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1"/>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1"/>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23" name="Google Shape;23;p41"/>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41"/>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5" name="Google Shape;25;p41"/>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6" name="Google Shape;26;p41"/>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7" name="Google Shape;27;p41"/>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8" name="Google Shape;28;p41"/>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1"/>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1"/>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31" name="Google Shape;31;p41"/>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1"/>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33" name="Google Shape;33;p41"/>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1"/>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5" name="Google Shape;35;p41"/>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6" name="Google Shape;36;p41"/>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1"/>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1"/>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9" name="Google Shape;39;p41"/>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41"/>
            <p:cNvGrpSpPr/>
            <p:nvPr/>
          </p:nvGrpSpPr>
          <p:grpSpPr>
            <a:xfrm>
              <a:off x="11364912" y="0"/>
              <a:ext cx="674688" cy="6848476"/>
              <a:chOff x="11364912" y="0"/>
              <a:chExt cx="674688" cy="6848476"/>
            </a:xfrm>
          </p:grpSpPr>
          <p:sp>
            <p:nvSpPr>
              <p:cNvPr id="41" name="Google Shape;41;p41"/>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42" name="Google Shape;42;p41"/>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1"/>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1"/>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41"/>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1"/>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7" name="Google Shape;47;p41"/>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1"/>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9" name="Google Shape;49;p41"/>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1"/>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4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Twentieth Century"/>
              <a:buNone/>
              <a:defRPr sz="44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4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3" name="Google Shape;53;p4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4" name="Google Shape;54;p4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5" name="Google Shape;55;p4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racheljoi/AiWorkshop"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shorturl.at/NZUUw"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shorturl.at/ZAtS9"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www.database.build/"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racheljoi/AiWorkshop"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racheljoi/AiWorkshop/tree/main/ErrorsExercise" TargetMode="External"/><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www.apparentintelligence.com/"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mailto:rachel@kibler.tech"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hyperlink" Target="mailto:carl@kibler.tech"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LEVERAGING AI IN TESTING</a:t>
            </a:r>
            <a:endParaRPr/>
          </a:p>
        </p:txBody>
      </p:sp>
      <p:sp>
        <p:nvSpPr>
          <p:cNvPr id="240" name="Google Shape;240;p1"/>
          <p:cNvSpPr txBox="1">
            <a:spLocks noGrp="1"/>
          </p:cNvSpPr>
          <p:nvPr>
            <p:ph type="subTitle" idx="1"/>
          </p:nvPr>
        </p:nvSpPr>
        <p:spPr>
          <a:xfrm>
            <a:off x="1876424" y="3602037"/>
            <a:ext cx="8791575" cy="1826305"/>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2"/>
              </a:buClr>
              <a:buSzPts val="2500"/>
              <a:buNone/>
            </a:pPr>
            <a:r>
              <a:rPr lang="en-US"/>
              <a:t>MATERIALS, SLIDES, AND RESOURCES CAN BE FOUND AT </a:t>
            </a:r>
            <a:r>
              <a:rPr lang="en-US" u="sng">
                <a:solidFill>
                  <a:schemeClr val="hlink"/>
                </a:solidFill>
                <a:hlinkClick r:id="rId3"/>
              </a:rPr>
              <a:t>HTTPS://GITHUB.COM/RACHELJOI/AIWORKSHOP</a:t>
            </a:r>
            <a:endParaRPr/>
          </a:p>
          <a:p>
            <a:pPr marL="0" lvl="0" indent="0" algn="l" rtl="0">
              <a:lnSpc>
                <a:spcPct val="120000"/>
              </a:lnSpc>
              <a:spcBef>
                <a:spcPts val="1000"/>
              </a:spcBef>
              <a:spcAft>
                <a:spcPts val="0"/>
              </a:spcAft>
              <a:buClr>
                <a:schemeClr val="lt2"/>
              </a:buClr>
              <a:buSzPts val="2500"/>
              <a:buNone/>
            </a:pPr>
            <a:endParaRPr/>
          </a:p>
          <a:p>
            <a:pPr marL="0" lvl="0" indent="0" algn="l" rtl="0">
              <a:lnSpc>
                <a:spcPct val="120000"/>
              </a:lnSpc>
              <a:spcBef>
                <a:spcPts val="1000"/>
              </a:spcBef>
              <a:spcAft>
                <a:spcPts val="0"/>
              </a:spcAft>
              <a:buClr>
                <a:schemeClr val="lt2"/>
              </a:buClr>
              <a:buSzPts val="2500"/>
              <a:buNone/>
            </a:pPr>
            <a:r>
              <a:rPr lang="en-US"/>
              <a:t>PNSQC 2024 – RACHEL KIBLER (LI: RACHELJOI) AND CARL KIBLER (LI: CARLKIBLER)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92"/>
        <p:cNvGrpSpPr/>
        <p:nvPr/>
      </p:nvGrpSpPr>
      <p:grpSpPr>
        <a:xfrm>
          <a:off x="0" y="0"/>
          <a:ext cx="0" cy="0"/>
          <a:chOff x="0" y="0"/>
          <a:chExt cx="0" cy="0"/>
        </a:xfrm>
      </p:grpSpPr>
      <p:sp>
        <p:nvSpPr>
          <p:cNvPr id="293" name="Google Shape;293;p9"/>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EVOLVING INTERFACES</a:t>
            </a:r>
            <a:endParaRPr/>
          </a:p>
        </p:txBody>
      </p:sp>
      <p:pic>
        <p:nvPicPr>
          <p:cNvPr id="7" name="Picture 6" descr="A screenshot of a chatbot&#10;&#10;Description automatically generated">
            <a:extLst>
              <a:ext uri="{FF2B5EF4-FFF2-40B4-BE49-F238E27FC236}">
                <a16:creationId xmlns:a16="http://schemas.microsoft.com/office/drawing/2014/main" id="{B4914D31-A6AA-430C-79A6-4A72A649CA46}"/>
              </a:ext>
            </a:extLst>
          </p:cNvPr>
          <p:cNvPicPr>
            <a:picLocks noChangeAspect="1"/>
          </p:cNvPicPr>
          <p:nvPr/>
        </p:nvPicPr>
        <p:blipFill>
          <a:blip r:embed="rId3"/>
          <a:stretch>
            <a:fillRect/>
          </a:stretch>
        </p:blipFill>
        <p:spPr>
          <a:xfrm>
            <a:off x="2640878" y="1316593"/>
            <a:ext cx="6910243" cy="528430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92">
          <a:extLst>
            <a:ext uri="{FF2B5EF4-FFF2-40B4-BE49-F238E27FC236}">
              <a16:creationId xmlns:a16="http://schemas.microsoft.com/office/drawing/2014/main" id="{82348D8A-E62F-BCE4-4E94-79DBB38BCC0F}"/>
            </a:ext>
          </a:extLst>
        </p:cNvPr>
        <p:cNvGrpSpPr/>
        <p:nvPr/>
      </p:nvGrpSpPr>
      <p:grpSpPr>
        <a:xfrm>
          <a:off x="0" y="0"/>
          <a:ext cx="0" cy="0"/>
          <a:chOff x="0" y="0"/>
          <a:chExt cx="0" cy="0"/>
        </a:xfrm>
      </p:grpSpPr>
      <p:sp>
        <p:nvSpPr>
          <p:cNvPr id="293" name="Google Shape;293;p9">
            <a:extLst>
              <a:ext uri="{FF2B5EF4-FFF2-40B4-BE49-F238E27FC236}">
                <a16:creationId xmlns:a16="http://schemas.microsoft.com/office/drawing/2014/main" id="{C7ED26D7-E83B-EEF4-D60E-CC7E5317E60D}"/>
              </a:ext>
            </a:extLst>
          </p:cNvPr>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EVOLVING INTERFACES</a:t>
            </a:r>
            <a:endParaRPr/>
          </a:p>
        </p:txBody>
      </p:sp>
      <p:pic>
        <p:nvPicPr>
          <p:cNvPr id="3" name="Picture 2" descr="A screenshot of a computer program&#10;&#10;Description automatically generated">
            <a:extLst>
              <a:ext uri="{FF2B5EF4-FFF2-40B4-BE49-F238E27FC236}">
                <a16:creationId xmlns:a16="http://schemas.microsoft.com/office/drawing/2014/main" id="{765A6D40-E90D-4E97-CEF3-346B5FADF5FE}"/>
              </a:ext>
            </a:extLst>
          </p:cNvPr>
          <p:cNvPicPr>
            <a:picLocks noChangeAspect="1"/>
          </p:cNvPicPr>
          <p:nvPr/>
        </p:nvPicPr>
        <p:blipFill>
          <a:blip r:embed="rId3"/>
          <a:stretch>
            <a:fillRect/>
          </a:stretch>
        </p:blipFill>
        <p:spPr>
          <a:xfrm>
            <a:off x="1713705" y="1316593"/>
            <a:ext cx="8764589" cy="5400403"/>
          </a:xfrm>
          <a:prstGeom prst="rect">
            <a:avLst/>
          </a:prstGeom>
        </p:spPr>
      </p:pic>
    </p:spTree>
    <p:extLst>
      <p:ext uri="{BB962C8B-B14F-4D97-AF65-F5344CB8AC3E}">
        <p14:creationId xmlns:p14="http://schemas.microsoft.com/office/powerpoint/2010/main" val="1013003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92">
          <a:extLst>
            <a:ext uri="{FF2B5EF4-FFF2-40B4-BE49-F238E27FC236}">
              <a16:creationId xmlns:a16="http://schemas.microsoft.com/office/drawing/2014/main" id="{CF115558-4ADC-846D-12A6-542A0EA4DD84}"/>
            </a:ext>
          </a:extLst>
        </p:cNvPr>
        <p:cNvGrpSpPr/>
        <p:nvPr/>
      </p:nvGrpSpPr>
      <p:grpSpPr>
        <a:xfrm>
          <a:off x="0" y="0"/>
          <a:ext cx="0" cy="0"/>
          <a:chOff x="0" y="0"/>
          <a:chExt cx="0" cy="0"/>
        </a:xfrm>
      </p:grpSpPr>
      <p:sp>
        <p:nvSpPr>
          <p:cNvPr id="293" name="Google Shape;293;p9">
            <a:extLst>
              <a:ext uri="{FF2B5EF4-FFF2-40B4-BE49-F238E27FC236}">
                <a16:creationId xmlns:a16="http://schemas.microsoft.com/office/drawing/2014/main" id="{3E7D4411-DF55-7369-EA7C-C8E423E03709}"/>
              </a:ext>
            </a:extLst>
          </p:cNvPr>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EVOLVING INTERFACES</a:t>
            </a:r>
            <a:endParaRPr/>
          </a:p>
        </p:txBody>
      </p:sp>
      <p:pic>
        <p:nvPicPr>
          <p:cNvPr id="4" name="Picture 3" descr="A screenshot of a computer program&#10;&#10;Description automatically generated">
            <a:extLst>
              <a:ext uri="{FF2B5EF4-FFF2-40B4-BE49-F238E27FC236}">
                <a16:creationId xmlns:a16="http://schemas.microsoft.com/office/drawing/2014/main" id="{4F0991C3-53A3-F994-50E8-6A045C55C3A9}"/>
              </a:ext>
            </a:extLst>
          </p:cNvPr>
          <p:cNvPicPr>
            <a:picLocks noChangeAspect="1"/>
          </p:cNvPicPr>
          <p:nvPr/>
        </p:nvPicPr>
        <p:blipFill>
          <a:blip r:embed="rId3"/>
          <a:stretch>
            <a:fillRect/>
          </a:stretch>
        </p:blipFill>
        <p:spPr>
          <a:xfrm>
            <a:off x="2362692" y="1316593"/>
            <a:ext cx="7772400" cy="5442326"/>
          </a:xfrm>
          <a:prstGeom prst="rect">
            <a:avLst/>
          </a:prstGeom>
        </p:spPr>
      </p:pic>
    </p:spTree>
    <p:extLst>
      <p:ext uri="{BB962C8B-B14F-4D97-AF65-F5344CB8AC3E}">
        <p14:creationId xmlns:p14="http://schemas.microsoft.com/office/powerpoint/2010/main" val="2379428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0025E-4F40-F1EE-CDD6-0700614972B7}"/>
              </a:ext>
            </a:extLst>
          </p:cNvPr>
          <p:cNvSpPr>
            <a:spLocks noGrp="1"/>
          </p:cNvSpPr>
          <p:nvPr>
            <p:ph type="title"/>
          </p:nvPr>
        </p:nvSpPr>
        <p:spPr/>
        <p:txBody>
          <a:bodyPr/>
          <a:lstStyle/>
          <a:p>
            <a:r>
              <a:rPr lang="en-US" dirty="0"/>
              <a:t>FREE TIER LIMITS</a:t>
            </a:r>
          </a:p>
        </p:txBody>
      </p:sp>
      <p:sp>
        <p:nvSpPr>
          <p:cNvPr id="3" name="Text Placeholder 2">
            <a:extLst>
              <a:ext uri="{FF2B5EF4-FFF2-40B4-BE49-F238E27FC236}">
                <a16:creationId xmlns:a16="http://schemas.microsoft.com/office/drawing/2014/main" id="{8C1E6107-41C0-04C0-C65C-C33DD84F8704}"/>
              </a:ext>
            </a:extLst>
          </p:cNvPr>
          <p:cNvSpPr>
            <a:spLocks noGrp="1"/>
          </p:cNvSpPr>
          <p:nvPr>
            <p:ph type="body" idx="1"/>
          </p:nvPr>
        </p:nvSpPr>
        <p:spPr/>
        <p:txBody>
          <a:bodyPr/>
          <a:lstStyle/>
          <a:p>
            <a:pPr marL="0" indent="0">
              <a:buNone/>
            </a:pPr>
            <a:r>
              <a:rPr lang="en-US" dirty="0"/>
              <a:t>1. Limited queries to </a:t>
            </a:r>
            <a:r>
              <a:rPr lang="en-US" b="1" dirty="0"/>
              <a:t>GPT-4o</a:t>
            </a:r>
            <a:endParaRPr lang="en-US" dirty="0"/>
          </a:p>
          <a:p>
            <a:pPr marL="0" indent="0">
              <a:buNone/>
            </a:pPr>
            <a:r>
              <a:rPr lang="en-US" dirty="0"/>
              <a:t>2. Switch to </a:t>
            </a:r>
            <a:r>
              <a:rPr lang="en-US" b="1" dirty="0"/>
              <a:t>GPT-4o mini</a:t>
            </a:r>
            <a:r>
              <a:rPr lang="en-US" dirty="0"/>
              <a:t> if you need</a:t>
            </a:r>
          </a:p>
          <a:p>
            <a:pPr marL="0" indent="0">
              <a:buNone/>
            </a:pPr>
            <a:endParaRPr lang="en-US" dirty="0"/>
          </a:p>
          <a:p>
            <a:pPr marL="0" indent="0">
              <a:buNone/>
            </a:pPr>
            <a:r>
              <a:rPr lang="en-US" dirty="0"/>
              <a:t>There’s not a huge difference</a:t>
            </a:r>
          </a:p>
        </p:txBody>
      </p:sp>
      <p:pic>
        <p:nvPicPr>
          <p:cNvPr id="5" name="Picture 4" descr="A screenshot of a phone&#10;&#10;Description automatically generated">
            <a:extLst>
              <a:ext uri="{FF2B5EF4-FFF2-40B4-BE49-F238E27FC236}">
                <a16:creationId xmlns:a16="http://schemas.microsoft.com/office/drawing/2014/main" id="{C1C49B15-B51F-126C-462C-264D86D92010}"/>
              </a:ext>
            </a:extLst>
          </p:cNvPr>
          <p:cNvPicPr>
            <a:picLocks noChangeAspect="1"/>
          </p:cNvPicPr>
          <p:nvPr/>
        </p:nvPicPr>
        <p:blipFill>
          <a:blip r:embed="rId2"/>
          <a:stretch>
            <a:fillRect/>
          </a:stretch>
        </p:blipFill>
        <p:spPr>
          <a:xfrm>
            <a:off x="7420263" y="541815"/>
            <a:ext cx="4445000" cy="5626100"/>
          </a:xfrm>
          <a:prstGeom prst="rect">
            <a:avLst/>
          </a:prstGeom>
        </p:spPr>
      </p:pic>
    </p:spTree>
    <p:extLst>
      <p:ext uri="{BB962C8B-B14F-4D97-AF65-F5344CB8AC3E}">
        <p14:creationId xmlns:p14="http://schemas.microsoft.com/office/powerpoint/2010/main" val="2423366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11"/>
          <p:cNvSpPr txBox="1">
            <a:spLocks noGrp="1"/>
          </p:cNvSpPr>
          <p:nvPr>
            <p:ph type="title"/>
          </p:nvPr>
        </p:nvSpPr>
        <p:spPr>
          <a:xfrm>
            <a:off x="1141411" y="1419226"/>
            <a:ext cx="9906000" cy="137477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PROMPTING</a:t>
            </a:r>
            <a:endParaRPr/>
          </a:p>
        </p:txBody>
      </p:sp>
      <p:sp>
        <p:nvSpPr>
          <p:cNvPr id="310" name="Google Shape;310;p11"/>
          <p:cNvSpPr txBox="1">
            <a:spLocks noGrp="1"/>
          </p:cNvSpPr>
          <p:nvPr>
            <p:ph type="body" idx="1"/>
          </p:nvPr>
        </p:nvSpPr>
        <p:spPr>
          <a:xfrm>
            <a:off x="1141410" y="3002692"/>
            <a:ext cx="9906000" cy="2714859"/>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2250"/>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315"/>
        <p:cNvGrpSpPr/>
        <p:nvPr/>
      </p:nvGrpSpPr>
      <p:grpSpPr>
        <a:xfrm>
          <a:off x="0" y="0"/>
          <a:ext cx="0" cy="0"/>
          <a:chOff x="0" y="0"/>
          <a:chExt cx="0" cy="0"/>
        </a:xfrm>
      </p:grpSpPr>
      <p:sp>
        <p:nvSpPr>
          <p:cNvPr id="316" name="Google Shape;316;p12"/>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PROMPTING IS DIRECTING</a:t>
            </a:r>
            <a:endParaRPr/>
          </a:p>
        </p:txBody>
      </p:sp>
      <p:sp>
        <p:nvSpPr>
          <p:cNvPr id="317" name="Google Shape;317;p12"/>
          <p:cNvSpPr txBox="1">
            <a:spLocks noGrp="1"/>
          </p:cNvSpPr>
          <p:nvPr>
            <p:ph type="body" idx="1"/>
          </p:nvPr>
        </p:nvSpPr>
        <p:spPr>
          <a:xfrm>
            <a:off x="1141412" y="3088076"/>
            <a:ext cx="9905999" cy="3228109"/>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dirty="0"/>
              <a:t>Prompts are about </a:t>
            </a:r>
            <a:r>
              <a:rPr lang="en-US" b="1" dirty="0"/>
              <a:t>context</a:t>
            </a:r>
            <a:endParaRPr dirty="0"/>
          </a:p>
          <a:p>
            <a:pPr marL="228600" lvl="0" indent="-254000" algn="l" rtl="0">
              <a:lnSpc>
                <a:spcPct val="120000"/>
              </a:lnSpc>
              <a:spcBef>
                <a:spcPts val="1000"/>
              </a:spcBef>
              <a:spcAft>
                <a:spcPts val="0"/>
              </a:spcAft>
              <a:buClr>
                <a:schemeClr val="lt1"/>
              </a:buClr>
              <a:buSzPts val="4000"/>
              <a:buChar char="•"/>
            </a:pPr>
            <a:r>
              <a:rPr lang="en-US" dirty="0"/>
              <a:t>Conversation means </a:t>
            </a:r>
            <a:r>
              <a:rPr lang="en-US" b="1" dirty="0"/>
              <a:t>asking</a:t>
            </a:r>
            <a:r>
              <a:rPr lang="en-US" dirty="0"/>
              <a:t> plus telling</a:t>
            </a:r>
            <a:endParaRPr dirty="0"/>
          </a:p>
          <a:p>
            <a:pPr marL="228600" lvl="0" indent="-254000" algn="l" rtl="0">
              <a:lnSpc>
                <a:spcPct val="120000"/>
              </a:lnSpc>
              <a:spcBef>
                <a:spcPts val="1000"/>
              </a:spcBef>
              <a:spcAft>
                <a:spcPts val="0"/>
              </a:spcAft>
              <a:buClr>
                <a:schemeClr val="lt1"/>
              </a:buClr>
              <a:buSzPts val="4000"/>
              <a:buChar char="•"/>
            </a:pPr>
            <a:r>
              <a:rPr lang="en-US" dirty="0"/>
              <a:t>You must provide the </a:t>
            </a:r>
            <a:r>
              <a:rPr lang="en-US" b="1" dirty="0"/>
              <a:t>mindset</a:t>
            </a:r>
            <a:endParaRPr dirty="0"/>
          </a:p>
          <a:p>
            <a:pPr marL="228600" lvl="0" indent="0" algn="l" rtl="0">
              <a:lnSpc>
                <a:spcPct val="120000"/>
              </a:lnSpc>
              <a:spcBef>
                <a:spcPts val="1000"/>
              </a:spcBef>
              <a:spcAft>
                <a:spcPts val="0"/>
              </a:spcAft>
              <a:buClr>
                <a:schemeClr val="lt1"/>
              </a:buClr>
              <a:buSzPts val="4000"/>
              <a:buNone/>
            </a:pPr>
            <a:endParaRPr dirty="0"/>
          </a:p>
        </p:txBody>
      </p:sp>
      <p:sp>
        <p:nvSpPr>
          <p:cNvPr id="318" name="Google Shape;318;p12"/>
          <p:cNvSpPr txBox="1"/>
          <p:nvPr/>
        </p:nvSpPr>
        <p:spPr>
          <a:xfrm>
            <a:off x="1141412" y="5238967"/>
            <a:ext cx="9977717" cy="1077218"/>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0" i="0" u="none" strike="noStrike" cap="none" dirty="0">
                <a:solidFill>
                  <a:srgbClr val="FFC000"/>
                </a:solidFill>
                <a:latin typeface="Twentieth Century"/>
                <a:ea typeface="Twentieth Century"/>
                <a:cs typeface="Twentieth Century"/>
                <a:sym typeface="Twentieth Century"/>
              </a:rPr>
              <a:t>“prompt engineering” is the term for thoughtfully constructing queries to get specific, controlled responses</a:t>
            </a:r>
            <a:endParaRPr dirty="0"/>
          </a:p>
        </p:txBody>
      </p:sp>
      <p:pic>
        <p:nvPicPr>
          <p:cNvPr id="3" name="Picture 2" descr="A black and white screen with white text&#10;&#10;Description automatically generated">
            <a:extLst>
              <a:ext uri="{FF2B5EF4-FFF2-40B4-BE49-F238E27FC236}">
                <a16:creationId xmlns:a16="http://schemas.microsoft.com/office/drawing/2014/main" id="{F5BC6C71-6A5D-C256-93E2-238C55261DE7}"/>
              </a:ext>
            </a:extLst>
          </p:cNvPr>
          <p:cNvPicPr>
            <a:picLocks noChangeAspect="1"/>
          </p:cNvPicPr>
          <p:nvPr/>
        </p:nvPicPr>
        <p:blipFill>
          <a:blip r:embed="rId3"/>
          <a:stretch>
            <a:fillRect/>
          </a:stretch>
        </p:blipFill>
        <p:spPr>
          <a:xfrm>
            <a:off x="2208211" y="1316593"/>
            <a:ext cx="7772400" cy="138577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323"/>
        <p:cNvGrpSpPr/>
        <p:nvPr/>
      </p:nvGrpSpPr>
      <p:grpSpPr>
        <a:xfrm>
          <a:off x="0" y="0"/>
          <a:ext cx="0" cy="0"/>
          <a:chOff x="0" y="0"/>
          <a:chExt cx="0" cy="0"/>
        </a:xfrm>
      </p:grpSpPr>
      <p:sp>
        <p:nvSpPr>
          <p:cNvPr id="324" name="Google Shape;324;p13"/>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LEARN TO SPEAK THE LINGO</a:t>
            </a:r>
            <a:endParaRPr/>
          </a:p>
        </p:txBody>
      </p:sp>
      <p:sp>
        <p:nvSpPr>
          <p:cNvPr id="325" name="Google Shape;325;p13"/>
          <p:cNvSpPr txBox="1">
            <a:spLocks noGrp="1"/>
          </p:cNvSpPr>
          <p:nvPr>
            <p:ph type="body" idx="1"/>
          </p:nvPr>
        </p:nvSpPr>
        <p:spPr>
          <a:xfrm>
            <a:off x="1141412" y="1408670"/>
            <a:ext cx="9905999" cy="3024786"/>
          </a:xfrm>
          <a:prstGeom prst="rect">
            <a:avLst/>
          </a:prstGeom>
          <a:noFill/>
          <a:ln>
            <a:noFill/>
          </a:ln>
        </p:spPr>
        <p:txBody>
          <a:bodyPr spcFirstLastPara="1" wrap="square" lIns="91425" tIns="45700" rIns="91425" bIns="45700" anchor="t" anchorCtr="0">
            <a:normAutofit/>
          </a:bodyPr>
          <a:lstStyle/>
          <a:p>
            <a:pPr marL="228600" marR="0" lvl="0" indent="-254000" algn="l" rtl="0">
              <a:lnSpc>
                <a:spcPct val="120000"/>
              </a:lnSpc>
              <a:spcBef>
                <a:spcPts val="0"/>
              </a:spcBef>
              <a:spcAft>
                <a:spcPts val="0"/>
              </a:spcAft>
              <a:buClr>
                <a:srgbClr val="F2F2F2"/>
              </a:buClr>
              <a:buSzPts val="4000"/>
              <a:buChar char="•"/>
            </a:pPr>
            <a:r>
              <a:rPr lang="en-US" b="0" i="0" u="none" strike="noStrike">
                <a:solidFill>
                  <a:srgbClr val="F2F2F2"/>
                </a:solidFill>
              </a:rPr>
              <a:t>You </a:t>
            </a:r>
            <a:r>
              <a:rPr lang="en-US"/>
              <a:t>are</a:t>
            </a:r>
            <a:r>
              <a:rPr lang="en-US" b="0" i="0" u="none" strike="noStrike">
                <a:solidFill>
                  <a:srgbClr val="F2F2F2"/>
                </a:solidFill>
              </a:rPr>
              <a:t> the visitor in this foreign country</a:t>
            </a:r>
            <a:endParaRPr/>
          </a:p>
          <a:p>
            <a:pPr marL="228600" marR="0" lvl="0" indent="-254000" algn="l" rtl="0">
              <a:lnSpc>
                <a:spcPct val="120000"/>
              </a:lnSpc>
              <a:spcBef>
                <a:spcPts val="1000"/>
              </a:spcBef>
              <a:spcAft>
                <a:spcPts val="0"/>
              </a:spcAft>
              <a:buClr>
                <a:srgbClr val="F2F2F2"/>
              </a:buClr>
              <a:buSzPts val="4000"/>
              <a:buChar char="•"/>
            </a:pPr>
            <a:r>
              <a:rPr lang="en-US" b="0" i="0" u="none" strike="noStrike">
                <a:solidFill>
                  <a:srgbClr val="F2F2F2"/>
                </a:solidFill>
              </a:rPr>
              <a:t>Talk about everything</a:t>
            </a:r>
            <a:endParaRPr/>
          </a:p>
          <a:p>
            <a:pPr marL="228600" marR="0" lvl="0" indent="-254000" algn="l" rtl="0">
              <a:lnSpc>
                <a:spcPct val="120000"/>
              </a:lnSpc>
              <a:spcBef>
                <a:spcPts val="1000"/>
              </a:spcBef>
              <a:spcAft>
                <a:spcPts val="0"/>
              </a:spcAft>
              <a:buClr>
                <a:srgbClr val="F2F2F2"/>
              </a:buClr>
              <a:buSzPts val="4000"/>
              <a:buChar char="•"/>
            </a:pPr>
            <a:r>
              <a:rPr lang="en-US">
                <a:solidFill>
                  <a:srgbClr val="F2F2F2"/>
                </a:solidFill>
              </a:rPr>
              <a:t>Learn the phrases</a:t>
            </a:r>
            <a:endParaRPr/>
          </a:p>
          <a:p>
            <a:pPr marL="228600" marR="0" lvl="0" indent="-254000" algn="l" rtl="0">
              <a:lnSpc>
                <a:spcPct val="120000"/>
              </a:lnSpc>
              <a:spcBef>
                <a:spcPts val="1000"/>
              </a:spcBef>
              <a:spcAft>
                <a:spcPts val="0"/>
              </a:spcAft>
              <a:buClr>
                <a:srgbClr val="F2F2F2"/>
              </a:buClr>
              <a:buSzPts val="4000"/>
              <a:buChar char="•"/>
            </a:pPr>
            <a:r>
              <a:rPr lang="en-US" b="0" i="0" u="none" strike="noStrike">
                <a:solidFill>
                  <a:srgbClr val="F2F2F2"/>
                </a:solidFill>
              </a:rPr>
              <a:t>Develop a map of the neighborhood</a:t>
            </a:r>
            <a:endParaRPr/>
          </a:p>
          <a:p>
            <a:pPr marL="228600" lvl="0" indent="0" algn="l" rtl="0">
              <a:lnSpc>
                <a:spcPct val="120000"/>
              </a:lnSpc>
              <a:spcBef>
                <a:spcPts val="1000"/>
              </a:spcBef>
              <a:spcAft>
                <a:spcPts val="0"/>
              </a:spcAft>
              <a:buClr>
                <a:schemeClr val="lt1"/>
              </a:buClr>
              <a:buSzPts val="4000"/>
              <a:buNone/>
            </a:pPr>
            <a:endParaRPr/>
          </a:p>
        </p:txBody>
      </p:sp>
      <p:sp>
        <p:nvSpPr>
          <p:cNvPr id="326" name="Google Shape;326;p13"/>
          <p:cNvSpPr txBox="1"/>
          <p:nvPr/>
        </p:nvSpPr>
        <p:spPr>
          <a:xfrm>
            <a:off x="2451847" y="4525533"/>
            <a:ext cx="7288306" cy="50783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700" b="0" i="0" u="none" strike="noStrike" cap="none">
                <a:solidFill>
                  <a:srgbClr val="FFC000"/>
                </a:solidFill>
                <a:latin typeface="Twentieth Century"/>
                <a:ea typeface="Twentieth Century"/>
                <a:cs typeface="Twentieth Century"/>
                <a:sym typeface="Twentieth Century"/>
              </a:rPr>
              <a:t>Ramble. Push. Prod. Be silly. No embarrassment.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14"/>
          <p:cNvSpPr txBox="1"/>
          <p:nvPr/>
        </p:nvSpPr>
        <p:spPr>
          <a:xfrm>
            <a:off x="1143001" y="1662495"/>
            <a:ext cx="8783782"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0" i="0" u="none" strike="noStrike" cap="none">
                <a:solidFill>
                  <a:schemeClr val="lt1"/>
                </a:solidFill>
                <a:latin typeface="Twentieth Century"/>
                <a:ea typeface="Twentieth Century"/>
                <a:cs typeface="Twentieth Century"/>
                <a:sym typeface="Twentieth Century"/>
              </a:rPr>
              <a:t>Write a poem</a:t>
            </a:r>
            <a:endParaRPr/>
          </a:p>
        </p:txBody>
      </p:sp>
      <p:sp>
        <p:nvSpPr>
          <p:cNvPr id="333" name="Google Shape;333;p14"/>
          <p:cNvSpPr txBox="1"/>
          <p:nvPr/>
        </p:nvSpPr>
        <p:spPr>
          <a:xfrm>
            <a:off x="1143001" y="3108973"/>
            <a:ext cx="8783782"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lt1"/>
                </a:solidFill>
                <a:latin typeface="Twentieth Century"/>
                <a:ea typeface="Twentieth Century"/>
                <a:cs typeface="Twentieth Century"/>
                <a:sym typeface="Twentieth Century"/>
              </a:rPr>
              <a:t>Write a funny poem about subtly calling out someone in retro</a:t>
            </a:r>
            <a:endParaRPr/>
          </a:p>
        </p:txBody>
      </p:sp>
      <p:sp>
        <p:nvSpPr>
          <p:cNvPr id="334" name="Google Shape;334;p14"/>
          <p:cNvSpPr txBox="1"/>
          <p:nvPr/>
        </p:nvSpPr>
        <p:spPr>
          <a:xfrm>
            <a:off x="1143001" y="4718451"/>
            <a:ext cx="8783782"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lt1"/>
                </a:solidFill>
                <a:latin typeface="Twentieth Century"/>
                <a:ea typeface="Twentieth Century"/>
                <a:cs typeface="Twentieth Century"/>
                <a:sym typeface="Twentieth Century"/>
              </a:rPr>
              <a:t>Write a funny poem about subtly calling out Dave in retro. Choose 3 poets and mimic their styles</a:t>
            </a:r>
            <a:endParaRPr/>
          </a:p>
        </p:txBody>
      </p:sp>
      <p:sp>
        <p:nvSpPr>
          <p:cNvPr id="335" name="Google Shape;335;p14"/>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WHAT DO YOU REALLY WANT?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5"/>
          <p:cNvSpPr txBox="1">
            <a:spLocks noGrp="1"/>
          </p:cNvSpPr>
          <p:nvPr>
            <p:ph type="title"/>
          </p:nvPr>
        </p:nvSpPr>
        <p:spPr>
          <a:xfrm>
            <a:off x="1141411" y="1419226"/>
            <a:ext cx="9906000" cy="137477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TEST IDEA GENERATION</a:t>
            </a:r>
            <a:endParaRPr/>
          </a:p>
        </p:txBody>
      </p:sp>
      <p:sp>
        <p:nvSpPr>
          <p:cNvPr id="341" name="Google Shape;341;p15"/>
          <p:cNvSpPr txBox="1">
            <a:spLocks noGrp="1"/>
          </p:cNvSpPr>
          <p:nvPr>
            <p:ph type="body" idx="1"/>
          </p:nvPr>
        </p:nvSpPr>
        <p:spPr>
          <a:xfrm>
            <a:off x="1141410" y="3002692"/>
            <a:ext cx="9906000" cy="2714859"/>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2250"/>
              <a:buNone/>
            </a:pP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16"/>
          <p:cNvSpPr txBox="1">
            <a:spLocks noGrp="1"/>
          </p:cNvSpPr>
          <p:nvPr>
            <p:ph type="title"/>
          </p:nvPr>
        </p:nvSpPr>
        <p:spPr>
          <a:xfrm>
            <a:off x="1146705" y="609601"/>
            <a:ext cx="5654145" cy="163988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Twentieth Century"/>
              <a:buNone/>
            </a:pPr>
            <a:r>
              <a:rPr lang="en-US" dirty="0"/>
              <a:t>EXERCISE: PROMPT ME, BABY, ONE MORE TIME</a:t>
            </a:r>
            <a:endParaRPr dirty="0"/>
          </a:p>
        </p:txBody>
      </p:sp>
      <p:sp>
        <p:nvSpPr>
          <p:cNvPr id="348" name="Google Shape;348;p16"/>
          <p:cNvSpPr txBox="1">
            <a:spLocks noGrp="1"/>
          </p:cNvSpPr>
          <p:nvPr>
            <p:ph type="body" idx="2"/>
          </p:nvPr>
        </p:nvSpPr>
        <p:spPr>
          <a:xfrm>
            <a:off x="1146705" y="2249486"/>
            <a:ext cx="5868458" cy="1474789"/>
          </a:xfrm>
          <a:prstGeom prst="rect">
            <a:avLst/>
          </a:prstGeom>
          <a:noFill/>
          <a:ln>
            <a:noFill/>
          </a:ln>
        </p:spPr>
        <p:txBody>
          <a:bodyPr spcFirstLastPara="1" wrap="square" lIns="91425" tIns="45700" rIns="91425" bIns="45700" anchor="t" anchorCtr="0">
            <a:noAutofit/>
          </a:bodyPr>
          <a:lstStyle/>
          <a:p>
            <a:pPr marL="0" lvl="0" indent="0" algn="l" rtl="0">
              <a:lnSpc>
                <a:spcPct val="120000"/>
              </a:lnSpc>
              <a:spcBef>
                <a:spcPts val="0"/>
              </a:spcBef>
              <a:spcAft>
                <a:spcPts val="0"/>
              </a:spcAft>
              <a:buClr>
                <a:schemeClr val="lt1"/>
              </a:buClr>
              <a:buSzPts val="3000"/>
              <a:buNone/>
            </a:pPr>
            <a:r>
              <a:rPr lang="en-US" sz="2400"/>
              <a:t>Talk to the AI about this login page. </a:t>
            </a:r>
            <a:endParaRPr/>
          </a:p>
          <a:p>
            <a:pPr marL="0" lvl="0" indent="0" algn="l" rtl="0">
              <a:lnSpc>
                <a:spcPct val="120000"/>
              </a:lnSpc>
              <a:spcBef>
                <a:spcPts val="1000"/>
              </a:spcBef>
              <a:spcAft>
                <a:spcPts val="0"/>
              </a:spcAft>
              <a:buClr>
                <a:schemeClr val="lt1"/>
              </a:buClr>
              <a:buSzPts val="3000"/>
              <a:buNone/>
            </a:pPr>
            <a:r>
              <a:rPr lang="en-US" sz="2400"/>
              <a:t>How far can you go? What can you generate?</a:t>
            </a:r>
            <a:endParaRPr/>
          </a:p>
          <a:p>
            <a:pPr marL="0" lvl="0" indent="0" algn="l" rtl="0">
              <a:lnSpc>
                <a:spcPct val="120000"/>
              </a:lnSpc>
              <a:spcBef>
                <a:spcPts val="1000"/>
              </a:spcBef>
              <a:spcAft>
                <a:spcPts val="0"/>
              </a:spcAft>
              <a:buClr>
                <a:schemeClr val="lt1"/>
              </a:buClr>
              <a:buSzPts val="3000"/>
              <a:buNone/>
            </a:pPr>
            <a:endParaRPr sz="2400"/>
          </a:p>
        </p:txBody>
      </p:sp>
      <p:sp>
        <p:nvSpPr>
          <p:cNvPr id="349" name="Google Shape;349;p16"/>
          <p:cNvSpPr txBox="1"/>
          <p:nvPr/>
        </p:nvSpPr>
        <p:spPr>
          <a:xfrm>
            <a:off x="1146700" y="3724275"/>
            <a:ext cx="5768400" cy="2976600"/>
          </a:xfrm>
          <a:prstGeom prst="rect">
            <a:avLst/>
          </a:prstGeom>
          <a:noFill/>
          <a:ln>
            <a:noFill/>
          </a:ln>
        </p:spPr>
        <p:txBody>
          <a:bodyPr spcFirstLastPara="1" wrap="square" lIns="91425" tIns="45700" rIns="91425" bIns="45700" anchor="t" anchorCtr="0">
            <a:normAutofit lnSpcReduction="10000"/>
          </a:bodyPr>
          <a:lstStyle/>
          <a:p>
            <a:pPr marL="457200" marR="0" lvl="0" indent="-457200" algn="l" rtl="0">
              <a:lnSpc>
                <a:spcPct val="120000"/>
              </a:lnSpc>
              <a:spcBef>
                <a:spcPts val="0"/>
              </a:spcBef>
              <a:spcAft>
                <a:spcPts val="0"/>
              </a:spcAft>
              <a:buClr>
                <a:schemeClr val="lt1"/>
              </a:buClr>
              <a:buSzPct val="125000"/>
              <a:buFont typeface="Twentieth Century"/>
              <a:buAutoNum type="arabicPeriod"/>
            </a:pPr>
            <a:r>
              <a:rPr lang="en-US" sz="2000">
                <a:solidFill>
                  <a:schemeClr val="lt1"/>
                </a:solidFill>
                <a:latin typeface="Twentieth Century"/>
                <a:ea typeface="Twentieth Century"/>
                <a:cs typeface="Twentieth Century"/>
                <a:sym typeface="Twentieth Century"/>
              </a:rPr>
              <a:t>Did you ask it for bad inputs?</a:t>
            </a:r>
            <a:endParaRPr/>
          </a:p>
          <a:p>
            <a:pPr marL="457200" marR="0" lvl="0" indent="-457200" algn="l" rtl="0">
              <a:lnSpc>
                <a:spcPct val="120000"/>
              </a:lnSpc>
              <a:spcBef>
                <a:spcPts val="1000"/>
              </a:spcBef>
              <a:spcAft>
                <a:spcPts val="0"/>
              </a:spcAft>
              <a:buClr>
                <a:schemeClr val="lt1"/>
              </a:buClr>
              <a:buSzPct val="125000"/>
              <a:buFont typeface="Twentieth Century"/>
              <a:buAutoNum type="arabicPeriod"/>
            </a:pPr>
            <a:r>
              <a:rPr lang="en-US" sz="2000">
                <a:solidFill>
                  <a:schemeClr val="lt1"/>
                </a:solidFill>
                <a:latin typeface="Twentieth Century"/>
                <a:ea typeface="Twentieth Century"/>
                <a:cs typeface="Twentieth Century"/>
                <a:sym typeface="Twentieth Century"/>
              </a:rPr>
              <a:t>Edge cases?</a:t>
            </a:r>
            <a:endParaRPr/>
          </a:p>
          <a:p>
            <a:pPr marL="457200" marR="0" lvl="0" indent="-457200" algn="l" rtl="0">
              <a:lnSpc>
                <a:spcPct val="120000"/>
              </a:lnSpc>
              <a:spcBef>
                <a:spcPts val="1000"/>
              </a:spcBef>
              <a:spcAft>
                <a:spcPts val="0"/>
              </a:spcAft>
              <a:buClr>
                <a:schemeClr val="lt1"/>
              </a:buClr>
              <a:buSzPct val="125000"/>
              <a:buFont typeface="Twentieth Century"/>
              <a:buAutoNum type="arabicPeriod"/>
            </a:pPr>
            <a:r>
              <a:rPr lang="en-US" sz="2000">
                <a:solidFill>
                  <a:schemeClr val="lt1"/>
                </a:solidFill>
                <a:latin typeface="Twentieth Century"/>
                <a:ea typeface="Twentieth Century"/>
                <a:cs typeface="Twentieth Century"/>
                <a:sym typeface="Twentieth Century"/>
              </a:rPr>
              <a:t>Ask it for ideas?</a:t>
            </a:r>
            <a:endParaRPr/>
          </a:p>
          <a:p>
            <a:pPr marL="457200" marR="0" lvl="0" indent="-457200" algn="l" rtl="0">
              <a:lnSpc>
                <a:spcPct val="120000"/>
              </a:lnSpc>
              <a:spcBef>
                <a:spcPts val="1000"/>
              </a:spcBef>
              <a:spcAft>
                <a:spcPts val="0"/>
              </a:spcAft>
              <a:buClr>
                <a:schemeClr val="lt1"/>
              </a:buClr>
              <a:buSzPct val="125000"/>
              <a:buFont typeface="Twentieth Century"/>
              <a:buAutoNum type="arabicPeriod"/>
            </a:pPr>
            <a:r>
              <a:rPr lang="en-US" sz="2000">
                <a:solidFill>
                  <a:schemeClr val="lt1"/>
                </a:solidFill>
                <a:latin typeface="Twentieth Century"/>
                <a:ea typeface="Twentieth Century"/>
                <a:cs typeface="Twentieth Century"/>
                <a:sym typeface="Twentieth Century"/>
              </a:rPr>
              <a:t>Tell it “you are an expert who cares about details and creativity”?</a:t>
            </a:r>
            <a:endParaRPr/>
          </a:p>
          <a:p>
            <a:pPr marL="457200" marR="0" lvl="0" indent="-457200" algn="l" rtl="0">
              <a:lnSpc>
                <a:spcPct val="120000"/>
              </a:lnSpc>
              <a:spcBef>
                <a:spcPts val="1000"/>
              </a:spcBef>
              <a:spcAft>
                <a:spcPts val="0"/>
              </a:spcAft>
              <a:buClr>
                <a:schemeClr val="lt1"/>
              </a:buClr>
              <a:buSzPct val="125000"/>
              <a:buFont typeface="Twentieth Century"/>
              <a:buAutoNum type="arabicPeriod"/>
            </a:pPr>
            <a:r>
              <a:rPr lang="en-US" sz="2000">
                <a:solidFill>
                  <a:schemeClr val="lt1"/>
                </a:solidFill>
                <a:latin typeface="Twentieth Century"/>
                <a:ea typeface="Twentieth Century"/>
                <a:cs typeface="Twentieth Century"/>
                <a:sym typeface="Twentieth Century"/>
              </a:rPr>
              <a:t>Ask it to organize its output into a different format?</a:t>
            </a:r>
            <a:endParaRPr/>
          </a:p>
        </p:txBody>
      </p:sp>
      <p:pic>
        <p:nvPicPr>
          <p:cNvPr id="350" name="Google Shape;350;p16" descr="A screenshot of a login screen&#10;&#10;Description automatically generated"/>
          <p:cNvPicPr preferRelativeResize="0">
            <a:picLocks noGrp="1"/>
          </p:cNvPicPr>
          <p:nvPr>
            <p:ph type="body" idx="1"/>
          </p:nvPr>
        </p:nvPicPr>
        <p:blipFill rotWithShape="1">
          <a:blip r:embed="rId3">
            <a:alphaModFix/>
          </a:blip>
          <a:srcRect/>
          <a:stretch/>
        </p:blipFill>
        <p:spPr>
          <a:xfrm>
            <a:off x="7189260" y="609601"/>
            <a:ext cx="3541213" cy="519906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770BF-3B63-49F1-FDBE-6BB55A5EB0C7}"/>
              </a:ext>
            </a:extLst>
          </p:cNvPr>
          <p:cNvSpPr>
            <a:spLocks noGrp="1"/>
          </p:cNvSpPr>
          <p:nvPr>
            <p:ph type="title"/>
          </p:nvPr>
        </p:nvSpPr>
        <p:spPr/>
        <p:txBody>
          <a:bodyPr/>
          <a:lstStyle/>
          <a:p>
            <a:r>
              <a:rPr lang="en-US" dirty="0"/>
              <a:t>TOPICS</a:t>
            </a:r>
          </a:p>
        </p:txBody>
      </p:sp>
      <p:sp>
        <p:nvSpPr>
          <p:cNvPr id="3" name="Text Placeholder 2">
            <a:extLst>
              <a:ext uri="{FF2B5EF4-FFF2-40B4-BE49-F238E27FC236}">
                <a16:creationId xmlns:a16="http://schemas.microsoft.com/office/drawing/2014/main" id="{33BD8677-32BA-438A-6DED-B53F589F2474}"/>
              </a:ext>
            </a:extLst>
          </p:cNvPr>
          <p:cNvSpPr>
            <a:spLocks noGrp="1"/>
          </p:cNvSpPr>
          <p:nvPr>
            <p:ph type="body" idx="1"/>
          </p:nvPr>
        </p:nvSpPr>
        <p:spPr>
          <a:xfrm>
            <a:off x="1141412" y="1408669"/>
            <a:ext cx="9905999" cy="5116822"/>
          </a:xfrm>
        </p:spPr>
        <p:txBody>
          <a:bodyPr>
            <a:normAutofit fontScale="92500" lnSpcReduction="20000"/>
          </a:bodyPr>
          <a:lstStyle/>
          <a:p>
            <a:pPr marL="488950" indent="-514350">
              <a:buFont typeface="+mj-lt"/>
              <a:buAutoNum type="arabicPeriod"/>
            </a:pPr>
            <a:r>
              <a:rPr lang="en-US" dirty="0"/>
              <a:t>How to prompt the AI</a:t>
            </a:r>
          </a:p>
          <a:p>
            <a:pPr marL="488950" indent="-514350">
              <a:buFont typeface="+mj-lt"/>
              <a:buAutoNum type="arabicPeriod"/>
            </a:pPr>
            <a:r>
              <a:rPr lang="en-US" dirty="0"/>
              <a:t>Analyzing flowcharts and diagrams</a:t>
            </a:r>
          </a:p>
          <a:p>
            <a:pPr marL="488950" indent="-514350">
              <a:buFont typeface="+mj-lt"/>
              <a:buAutoNum type="arabicPeriod"/>
            </a:pPr>
            <a:r>
              <a:rPr lang="en-US" dirty="0"/>
              <a:t>Creating exploratory testing charters</a:t>
            </a:r>
          </a:p>
          <a:p>
            <a:pPr marL="488950" indent="-514350">
              <a:buFont typeface="+mj-lt"/>
              <a:buAutoNum type="arabicPeriod"/>
            </a:pPr>
            <a:r>
              <a:rPr lang="en-US" dirty="0"/>
              <a:t>Test data generation</a:t>
            </a:r>
          </a:p>
          <a:p>
            <a:pPr marL="488950" indent="-514350">
              <a:buFont typeface="+mj-lt"/>
              <a:buAutoNum type="arabicPeriod"/>
            </a:pPr>
            <a:r>
              <a:rPr lang="en-US" dirty="0"/>
              <a:t>Querying a database</a:t>
            </a:r>
          </a:p>
          <a:p>
            <a:pPr marL="488950" indent="-514350">
              <a:buFont typeface="+mj-lt"/>
              <a:buAutoNum type="arabicPeriod"/>
            </a:pPr>
            <a:r>
              <a:rPr lang="en-US" dirty="0"/>
              <a:t>Extracting information from application logs</a:t>
            </a:r>
          </a:p>
          <a:p>
            <a:pPr marL="488950" indent="-514350">
              <a:buFont typeface="+mj-lt"/>
              <a:buAutoNum type="arabicPeriod"/>
            </a:pPr>
            <a:r>
              <a:rPr lang="en-US" dirty="0"/>
              <a:t>Analyzing and improving code</a:t>
            </a:r>
          </a:p>
          <a:p>
            <a:pPr marL="488950" indent="-514350">
              <a:buFont typeface="+mj-lt"/>
              <a:buAutoNum type="arabicPeriod"/>
            </a:pPr>
            <a:r>
              <a:rPr lang="en-US" dirty="0"/>
              <a:t>Anchoring, bias, ethics, and pitfalls</a:t>
            </a:r>
          </a:p>
        </p:txBody>
      </p:sp>
    </p:spTree>
    <p:extLst>
      <p:ext uri="{BB962C8B-B14F-4D97-AF65-F5344CB8AC3E}">
        <p14:creationId xmlns:p14="http://schemas.microsoft.com/office/powerpoint/2010/main" val="1460532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7"/>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BETTER OUTPUTS</a:t>
            </a:r>
            <a:endParaRPr/>
          </a:p>
        </p:txBody>
      </p:sp>
      <p:sp>
        <p:nvSpPr>
          <p:cNvPr id="356" name="Google Shape;356;p17"/>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000"/>
              <a:buNone/>
            </a:pPr>
            <a:r>
              <a:rPr lang="en-US"/>
              <a:t>You cannot “give the AI more time” but you can request it to do more internal thinking as it responds.</a:t>
            </a:r>
            <a:endParaRPr/>
          </a:p>
          <a:p>
            <a:pPr marL="0" lvl="0" indent="0" algn="l" rtl="0">
              <a:lnSpc>
                <a:spcPct val="120000"/>
              </a:lnSpc>
              <a:spcBef>
                <a:spcPts val="1000"/>
              </a:spcBef>
              <a:spcAft>
                <a:spcPts val="0"/>
              </a:spcAft>
              <a:buClr>
                <a:schemeClr val="lt1"/>
              </a:buClr>
              <a:buSzPts val="4000"/>
              <a:buNone/>
            </a:pPr>
            <a:r>
              <a:rPr lang="en-US"/>
              <a:t>Instruct it to:</a:t>
            </a:r>
            <a:endParaRPr/>
          </a:p>
          <a:p>
            <a:pPr marL="514350" lvl="0" indent="-514350" algn="l" rtl="0">
              <a:lnSpc>
                <a:spcPct val="120000"/>
              </a:lnSpc>
              <a:spcBef>
                <a:spcPts val="1000"/>
              </a:spcBef>
              <a:spcAft>
                <a:spcPts val="0"/>
              </a:spcAft>
              <a:buClr>
                <a:schemeClr val="lt1"/>
              </a:buClr>
              <a:buSzPts val="4000"/>
              <a:buFont typeface="Twentieth Century"/>
              <a:buAutoNum type="arabicPeriod"/>
            </a:pPr>
            <a:r>
              <a:rPr lang="en-US"/>
              <a:t>Show the steps you’ve given it</a:t>
            </a:r>
            <a:endParaRPr/>
          </a:p>
          <a:p>
            <a:pPr marL="514350" lvl="0" indent="-514350" algn="l" rtl="0">
              <a:lnSpc>
                <a:spcPct val="120000"/>
              </a:lnSpc>
              <a:spcBef>
                <a:spcPts val="1000"/>
              </a:spcBef>
              <a:spcAft>
                <a:spcPts val="0"/>
              </a:spcAft>
              <a:buClr>
                <a:schemeClr val="lt1"/>
              </a:buClr>
              <a:buSzPts val="4000"/>
              <a:buFont typeface="Twentieth Century"/>
              <a:buAutoNum type="arabicPeriod"/>
            </a:pPr>
            <a:r>
              <a:rPr lang="en-US"/>
              <a:t>Check the work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18"/>
          <p:cNvSpPr txBox="1">
            <a:spLocks noGrp="1"/>
          </p:cNvSpPr>
          <p:nvPr>
            <p:ph type="title"/>
          </p:nvPr>
        </p:nvSpPr>
        <p:spPr>
          <a:xfrm>
            <a:off x="1141411" y="1419226"/>
            <a:ext cx="9906000" cy="137477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dirty="0"/>
              <a:t>DIAGRAMS, CHARTS, VISUALS</a:t>
            </a:r>
            <a:endParaRPr dirty="0"/>
          </a:p>
        </p:txBody>
      </p:sp>
      <p:sp>
        <p:nvSpPr>
          <p:cNvPr id="363" name="Google Shape;363;p18"/>
          <p:cNvSpPr txBox="1">
            <a:spLocks noGrp="1"/>
          </p:cNvSpPr>
          <p:nvPr>
            <p:ph type="body" idx="1"/>
          </p:nvPr>
        </p:nvSpPr>
        <p:spPr>
          <a:xfrm>
            <a:off x="1141410" y="3002692"/>
            <a:ext cx="9906000" cy="2714859"/>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2250"/>
              <a:buNone/>
            </a:pP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20"/>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dirty="0"/>
              <a:t>EXERCISE: FLAUX PAS</a:t>
            </a:r>
            <a:endParaRPr dirty="0"/>
          </a:p>
        </p:txBody>
      </p:sp>
      <p:sp>
        <p:nvSpPr>
          <p:cNvPr id="376" name="Google Shape;376;p20"/>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indent="-457200">
              <a:spcBef>
                <a:spcPts val="0"/>
              </a:spcBef>
            </a:pPr>
            <a:r>
              <a:rPr lang="en-US" dirty="0"/>
              <a:t>Draw a flowchart of something you know:</a:t>
            </a:r>
          </a:p>
          <a:p>
            <a:pPr lvl="1" indent="-457200">
              <a:spcBef>
                <a:spcPts val="0"/>
              </a:spcBef>
            </a:pPr>
            <a:r>
              <a:rPr lang="en-US" dirty="0"/>
              <a:t>User login and password reset</a:t>
            </a:r>
          </a:p>
          <a:p>
            <a:pPr lvl="1" indent="-457200">
              <a:spcBef>
                <a:spcPts val="0"/>
              </a:spcBef>
            </a:pPr>
            <a:r>
              <a:rPr lang="en-US" dirty="0"/>
              <a:t>Process of checking out from a retail website</a:t>
            </a:r>
          </a:p>
          <a:p>
            <a:pPr indent="-457200">
              <a:spcBef>
                <a:spcPts val="0"/>
              </a:spcBef>
            </a:pPr>
            <a:r>
              <a:rPr lang="en-US" dirty="0"/>
              <a:t>Send image to the AI and discuss</a:t>
            </a:r>
          </a:p>
          <a:p>
            <a:pPr indent="-457200">
              <a:spcBef>
                <a:spcPts val="0"/>
              </a:spcBef>
            </a:pPr>
            <a:endParaRPr lang="en-US" dirty="0"/>
          </a:p>
          <a:p>
            <a:pPr indent="-457200">
              <a:spcBef>
                <a:spcPts val="0"/>
              </a:spcBef>
            </a:pPr>
            <a:r>
              <a:rPr lang="en-US" dirty="0">
                <a:hlinkClick r:id="rId3"/>
              </a:rPr>
              <a:t>https://shorturl.at/NZUUw</a:t>
            </a:r>
            <a:r>
              <a:rPr lang="en-US" dirty="0"/>
              <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F2F5984-D7BD-1526-A0C3-71028CFA0BEF}"/>
              </a:ext>
            </a:extLst>
          </p:cNvPr>
          <p:cNvSpPr>
            <a:spLocks noGrp="1"/>
          </p:cNvSpPr>
          <p:nvPr>
            <p:ph type="body" idx="1"/>
          </p:nvPr>
        </p:nvSpPr>
        <p:spPr>
          <a:xfrm>
            <a:off x="1141413" y="1408669"/>
            <a:ext cx="2779424" cy="4382531"/>
          </a:xfrm>
        </p:spPr>
        <p:txBody>
          <a:bodyPr/>
          <a:lstStyle/>
          <a:p>
            <a:r>
              <a:rPr lang="en-US" dirty="0"/>
              <a:t>Draw</a:t>
            </a:r>
          </a:p>
          <a:p>
            <a:r>
              <a:rPr lang="en-US" dirty="0"/>
              <a:t>Send image</a:t>
            </a:r>
          </a:p>
          <a:p>
            <a:r>
              <a:rPr lang="en-US" dirty="0"/>
              <a:t>Discuss</a:t>
            </a:r>
          </a:p>
          <a:p>
            <a:r>
              <a:rPr lang="en-US" dirty="0"/>
              <a:t>Evolve</a:t>
            </a:r>
          </a:p>
        </p:txBody>
      </p:sp>
      <p:pic>
        <p:nvPicPr>
          <p:cNvPr id="7" name="Picture 6" descr="A screenshot of a computer screen&#10;&#10;Description automatically generated">
            <a:extLst>
              <a:ext uri="{FF2B5EF4-FFF2-40B4-BE49-F238E27FC236}">
                <a16:creationId xmlns:a16="http://schemas.microsoft.com/office/drawing/2014/main" id="{875C950C-B381-E70A-3682-052A3B1FB55D}"/>
              </a:ext>
            </a:extLst>
          </p:cNvPr>
          <p:cNvPicPr>
            <a:picLocks noChangeAspect="1"/>
          </p:cNvPicPr>
          <p:nvPr/>
        </p:nvPicPr>
        <p:blipFill>
          <a:blip r:embed="rId3"/>
          <a:stretch>
            <a:fillRect/>
          </a:stretch>
        </p:blipFill>
        <p:spPr>
          <a:xfrm>
            <a:off x="4996044" y="166253"/>
            <a:ext cx="4258791" cy="6416205"/>
          </a:xfrm>
          <a:prstGeom prst="rect">
            <a:avLst/>
          </a:prstGeom>
        </p:spPr>
      </p:pic>
    </p:spTree>
    <p:extLst>
      <p:ext uri="{BB962C8B-B14F-4D97-AF65-F5344CB8AC3E}">
        <p14:creationId xmlns:p14="http://schemas.microsoft.com/office/powerpoint/2010/main" val="357387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diagram&#10;&#10;Description automatically generated">
            <a:extLst>
              <a:ext uri="{FF2B5EF4-FFF2-40B4-BE49-F238E27FC236}">
                <a16:creationId xmlns:a16="http://schemas.microsoft.com/office/drawing/2014/main" id="{41684232-0F2E-3CA7-FB83-DD97598CFDB0}"/>
              </a:ext>
            </a:extLst>
          </p:cNvPr>
          <p:cNvPicPr>
            <a:picLocks noChangeAspect="1"/>
          </p:cNvPicPr>
          <p:nvPr/>
        </p:nvPicPr>
        <p:blipFill>
          <a:blip r:embed="rId2"/>
          <a:stretch>
            <a:fillRect/>
          </a:stretch>
        </p:blipFill>
        <p:spPr>
          <a:xfrm>
            <a:off x="207241" y="1035050"/>
            <a:ext cx="3797300" cy="3568700"/>
          </a:xfrm>
          <a:prstGeom prst="rect">
            <a:avLst/>
          </a:prstGeom>
        </p:spPr>
      </p:pic>
      <p:pic>
        <p:nvPicPr>
          <p:cNvPr id="10" name="Picture 9" descr="A screenshot of a computer program&#10;&#10;Description automatically generated">
            <a:extLst>
              <a:ext uri="{FF2B5EF4-FFF2-40B4-BE49-F238E27FC236}">
                <a16:creationId xmlns:a16="http://schemas.microsoft.com/office/drawing/2014/main" id="{1077C674-A5F7-D514-64CE-B6438E5F90C0}"/>
              </a:ext>
            </a:extLst>
          </p:cNvPr>
          <p:cNvPicPr>
            <a:picLocks noChangeAspect="1"/>
          </p:cNvPicPr>
          <p:nvPr/>
        </p:nvPicPr>
        <p:blipFill>
          <a:blip r:embed="rId3"/>
          <a:stretch>
            <a:fillRect/>
          </a:stretch>
        </p:blipFill>
        <p:spPr>
          <a:xfrm>
            <a:off x="4115389" y="797102"/>
            <a:ext cx="8005598" cy="5263796"/>
          </a:xfrm>
          <a:prstGeom prst="rect">
            <a:avLst/>
          </a:prstGeom>
        </p:spPr>
      </p:pic>
    </p:spTree>
    <p:extLst>
      <p:ext uri="{BB962C8B-B14F-4D97-AF65-F5344CB8AC3E}">
        <p14:creationId xmlns:p14="http://schemas.microsoft.com/office/powerpoint/2010/main" val="5252412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pic>
        <p:nvPicPr>
          <p:cNvPr id="382" name="Google Shape;382;p21" descr="A screenshot of a computer screen&#10;&#10;Description automatically generated"/>
          <p:cNvPicPr preferRelativeResize="0">
            <a:picLocks noGrp="1"/>
          </p:cNvPicPr>
          <p:nvPr>
            <p:ph type="body" idx="1"/>
          </p:nvPr>
        </p:nvPicPr>
        <p:blipFill rotWithShape="1">
          <a:blip r:embed="rId3">
            <a:alphaModFix/>
          </a:blip>
          <a:srcRect/>
          <a:stretch/>
        </p:blipFill>
        <p:spPr>
          <a:xfrm>
            <a:off x="3111898" y="1316593"/>
            <a:ext cx="5968204" cy="5181600"/>
          </a:xfrm>
          <a:prstGeom prst="rect">
            <a:avLst/>
          </a:prstGeom>
          <a:noFill/>
          <a:ln>
            <a:noFill/>
          </a:ln>
        </p:spPr>
      </p:pic>
      <p:sp>
        <p:nvSpPr>
          <p:cNvPr id="2" name="Google Shape;388;p22">
            <a:extLst>
              <a:ext uri="{FF2B5EF4-FFF2-40B4-BE49-F238E27FC236}">
                <a16:creationId xmlns:a16="http://schemas.microsoft.com/office/drawing/2014/main" id="{6F60DBDD-9AC2-E336-3401-800834436578}"/>
              </a:ext>
            </a:extLst>
          </p:cNvPr>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dirty="0"/>
              <a:t>TEXT INTO FLOWCHARTS</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2"/>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dirty="0"/>
              <a:t>TEXT INTO FLOWCHARTS</a:t>
            </a:r>
            <a:endParaRPr dirty="0"/>
          </a:p>
        </p:txBody>
      </p:sp>
      <p:pic>
        <p:nvPicPr>
          <p:cNvPr id="389" name="Google Shape;389;p22" descr="A screenshot of a computer screen&#10;&#10;Description automatically generated"/>
          <p:cNvPicPr preferRelativeResize="0">
            <a:picLocks noGrp="1"/>
          </p:cNvPicPr>
          <p:nvPr>
            <p:ph type="body" idx="1"/>
          </p:nvPr>
        </p:nvPicPr>
        <p:blipFill rotWithShape="1">
          <a:blip r:embed="rId3">
            <a:alphaModFix/>
          </a:blip>
          <a:srcRect/>
          <a:stretch/>
        </p:blipFill>
        <p:spPr>
          <a:xfrm>
            <a:off x="1853701" y="1422400"/>
            <a:ext cx="3475536" cy="5236171"/>
          </a:xfrm>
          <a:prstGeom prst="rect">
            <a:avLst/>
          </a:prstGeom>
          <a:noFill/>
          <a:ln>
            <a:noFill/>
          </a:ln>
        </p:spPr>
      </p:pic>
      <p:pic>
        <p:nvPicPr>
          <p:cNvPr id="390" name="Google Shape;390;p22" descr="A screenshot of a computer program&#10;&#10;Description automatically generated"/>
          <p:cNvPicPr preferRelativeResize="0"/>
          <p:nvPr/>
        </p:nvPicPr>
        <p:blipFill rotWithShape="1">
          <a:blip r:embed="rId4">
            <a:alphaModFix/>
          </a:blip>
          <a:srcRect/>
          <a:stretch/>
        </p:blipFill>
        <p:spPr>
          <a:xfrm>
            <a:off x="6096000" y="1422400"/>
            <a:ext cx="5700216" cy="471742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23"/>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dirty="0"/>
              <a:t>MESSY WHITEBOARDS ARE FINE</a:t>
            </a:r>
            <a:endParaRPr dirty="0"/>
          </a:p>
        </p:txBody>
      </p:sp>
      <p:pic>
        <p:nvPicPr>
          <p:cNvPr id="3" name="Picture 2" descr="A whiteboard with red marker writing&#10;&#10;Description automatically generated">
            <a:extLst>
              <a:ext uri="{FF2B5EF4-FFF2-40B4-BE49-F238E27FC236}">
                <a16:creationId xmlns:a16="http://schemas.microsoft.com/office/drawing/2014/main" id="{AB3440B1-33A1-D0AA-93EA-0798FF171012}"/>
              </a:ext>
            </a:extLst>
          </p:cNvPr>
          <p:cNvPicPr>
            <a:picLocks noChangeAspect="1"/>
          </p:cNvPicPr>
          <p:nvPr/>
        </p:nvPicPr>
        <p:blipFill>
          <a:blip r:embed="rId3"/>
          <a:stretch>
            <a:fillRect/>
          </a:stretch>
        </p:blipFill>
        <p:spPr>
          <a:xfrm>
            <a:off x="2660072" y="1266908"/>
            <a:ext cx="7322127" cy="549159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95">
          <a:extLst>
            <a:ext uri="{FF2B5EF4-FFF2-40B4-BE49-F238E27FC236}">
              <a16:creationId xmlns:a16="http://schemas.microsoft.com/office/drawing/2014/main" id="{6EC00925-6CBD-6537-FE14-4E3547306C1F}"/>
            </a:ext>
          </a:extLst>
        </p:cNvPr>
        <p:cNvGrpSpPr/>
        <p:nvPr/>
      </p:nvGrpSpPr>
      <p:grpSpPr>
        <a:xfrm>
          <a:off x="0" y="0"/>
          <a:ext cx="0" cy="0"/>
          <a:chOff x="0" y="0"/>
          <a:chExt cx="0" cy="0"/>
        </a:xfrm>
      </p:grpSpPr>
      <p:sp>
        <p:nvSpPr>
          <p:cNvPr id="396" name="Google Shape;396;p23">
            <a:extLst>
              <a:ext uri="{FF2B5EF4-FFF2-40B4-BE49-F238E27FC236}">
                <a16:creationId xmlns:a16="http://schemas.microsoft.com/office/drawing/2014/main" id="{D2B80354-AB4E-99CC-EEF0-B9A250B834BB}"/>
              </a:ext>
            </a:extLst>
          </p:cNvPr>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dirty="0"/>
              <a:t>MESSY WHITEBOARDS ARE FINE</a:t>
            </a:r>
            <a:endParaRPr dirty="0"/>
          </a:p>
        </p:txBody>
      </p:sp>
      <p:pic>
        <p:nvPicPr>
          <p:cNvPr id="7" name="Picture 6" descr="A screenshot of a computer&#10;&#10;Description automatically generated">
            <a:extLst>
              <a:ext uri="{FF2B5EF4-FFF2-40B4-BE49-F238E27FC236}">
                <a16:creationId xmlns:a16="http://schemas.microsoft.com/office/drawing/2014/main" id="{926481EF-A39F-FDB6-FA89-51C26C1E9824}"/>
              </a:ext>
            </a:extLst>
          </p:cNvPr>
          <p:cNvPicPr>
            <a:picLocks noChangeAspect="1"/>
          </p:cNvPicPr>
          <p:nvPr/>
        </p:nvPicPr>
        <p:blipFill>
          <a:blip r:embed="rId3"/>
          <a:stretch>
            <a:fillRect/>
          </a:stretch>
        </p:blipFill>
        <p:spPr>
          <a:xfrm>
            <a:off x="1277462" y="2085885"/>
            <a:ext cx="9637076" cy="3261970"/>
          </a:xfrm>
          <a:prstGeom prst="rect">
            <a:avLst/>
          </a:prstGeom>
        </p:spPr>
      </p:pic>
    </p:spTree>
    <p:extLst>
      <p:ext uri="{BB962C8B-B14F-4D97-AF65-F5344CB8AC3E}">
        <p14:creationId xmlns:p14="http://schemas.microsoft.com/office/powerpoint/2010/main" val="26763647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07"/>
        <p:cNvGrpSpPr/>
        <p:nvPr/>
      </p:nvGrpSpPr>
      <p:grpSpPr>
        <a:xfrm>
          <a:off x="0" y="0"/>
          <a:ext cx="0" cy="0"/>
          <a:chOff x="0" y="0"/>
          <a:chExt cx="0" cy="0"/>
        </a:xfrm>
      </p:grpSpPr>
      <p:sp>
        <p:nvSpPr>
          <p:cNvPr id="408" name="Google Shape;408;p25"/>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EXERCISE: DORA THE EXPLORER</a:t>
            </a:r>
            <a:endParaRPr/>
          </a:p>
        </p:txBody>
      </p:sp>
      <p:sp>
        <p:nvSpPr>
          <p:cNvPr id="409" name="Google Shape;409;p25"/>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0" algn="l" rtl="0">
              <a:lnSpc>
                <a:spcPct val="120000"/>
              </a:lnSpc>
              <a:spcBef>
                <a:spcPts val="0"/>
              </a:spcBef>
              <a:spcAft>
                <a:spcPts val="0"/>
              </a:spcAft>
              <a:buClr>
                <a:schemeClr val="lt1"/>
              </a:buClr>
              <a:buSzPts val="4000"/>
              <a:buNone/>
            </a:pPr>
            <a:r>
              <a:rPr lang="en-US" dirty="0"/>
              <a:t>Diagram (PNG file): </a:t>
            </a:r>
            <a:r>
              <a:rPr lang="en-US" dirty="0">
                <a:hlinkClick r:id="rId3"/>
              </a:rPr>
              <a:t>https://shorturl.at/ZAtS9</a:t>
            </a:r>
            <a:r>
              <a:rPr lang="en-US" dirty="0"/>
              <a:t> </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44"/>
        <p:cNvGrpSpPr/>
        <p:nvPr/>
      </p:nvGrpSpPr>
      <p:grpSpPr>
        <a:xfrm>
          <a:off x="0" y="0"/>
          <a:ext cx="0" cy="0"/>
          <a:chOff x="0" y="0"/>
          <a:chExt cx="0" cy="0"/>
        </a:xfrm>
      </p:grpSpPr>
      <p:sp>
        <p:nvSpPr>
          <p:cNvPr id="245" name="Google Shape;245;p2"/>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INTRODUCTION – RACHEL KIBLER</a:t>
            </a:r>
            <a:endParaRPr/>
          </a:p>
        </p:txBody>
      </p:sp>
      <p:sp>
        <p:nvSpPr>
          <p:cNvPr id="246" name="Google Shape;246;p2"/>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a:t>In testing for nine years</a:t>
            </a:r>
            <a:endParaRPr/>
          </a:p>
          <a:p>
            <a:pPr marL="228600" lvl="0" indent="-254000" algn="l" rtl="0">
              <a:lnSpc>
                <a:spcPct val="120000"/>
              </a:lnSpc>
              <a:spcBef>
                <a:spcPts val="1000"/>
              </a:spcBef>
              <a:spcAft>
                <a:spcPts val="0"/>
              </a:spcAft>
              <a:buClr>
                <a:schemeClr val="lt1"/>
              </a:buClr>
              <a:buSzPts val="4000"/>
              <a:buChar char="•"/>
            </a:pPr>
            <a:r>
              <a:rPr lang="en-US"/>
              <a:t>Works at SeekWell (1-800 Contacts)</a:t>
            </a:r>
            <a:endParaRPr/>
          </a:p>
          <a:p>
            <a:pPr marL="228600" lvl="0" indent="-254000" algn="l" rtl="0">
              <a:lnSpc>
                <a:spcPct val="120000"/>
              </a:lnSpc>
              <a:spcBef>
                <a:spcPts val="1000"/>
              </a:spcBef>
              <a:spcAft>
                <a:spcPts val="0"/>
              </a:spcAft>
              <a:buClr>
                <a:schemeClr val="lt1"/>
              </a:buClr>
              <a:buSzPts val="4000"/>
              <a:buChar char="•"/>
            </a:pPr>
            <a:r>
              <a:rPr lang="en-US"/>
              <a:t>Lives in Salt Lake City, UT</a:t>
            </a:r>
            <a:endParaRPr/>
          </a:p>
          <a:p>
            <a:pPr marL="228600" lvl="0" indent="-254000" algn="l" rtl="0">
              <a:lnSpc>
                <a:spcPct val="120000"/>
              </a:lnSpc>
              <a:spcBef>
                <a:spcPts val="1000"/>
              </a:spcBef>
              <a:spcAft>
                <a:spcPts val="0"/>
              </a:spcAft>
              <a:buClr>
                <a:schemeClr val="lt1"/>
              </a:buClr>
              <a:buSzPts val="4000"/>
              <a:buChar char="•"/>
            </a:pPr>
            <a:r>
              <a:rPr lang="en-US"/>
              <a:t>Not an expert in AI, but an aficionado</a:t>
            </a:r>
            <a:endParaRPr/>
          </a:p>
          <a:p>
            <a:pPr marL="228600" lvl="0" indent="-254000" algn="l" rtl="0">
              <a:lnSpc>
                <a:spcPct val="120000"/>
              </a:lnSpc>
              <a:spcBef>
                <a:spcPts val="1000"/>
              </a:spcBef>
              <a:spcAft>
                <a:spcPts val="0"/>
              </a:spcAft>
              <a:buClr>
                <a:schemeClr val="lt1"/>
              </a:buClr>
              <a:buSzPts val="4000"/>
              <a:buChar char="•"/>
            </a:pPr>
            <a:r>
              <a:rPr lang="en-US"/>
              <a:t>Speaking about testing in five different countries this year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26"/>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9600"/>
              <a:buFont typeface="Twentieth Century"/>
              <a:buNone/>
            </a:pPr>
            <a:r>
              <a:rPr lang="en-US" sz="9600"/>
              <a:t>10 MINUTE BREAK</a:t>
            </a:r>
            <a:endParaRPr/>
          </a:p>
        </p:txBody>
      </p:sp>
      <p:sp>
        <p:nvSpPr>
          <p:cNvPr id="415" name="Google Shape;415;p26"/>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500"/>
              <a:buNone/>
            </a:pPr>
            <a:r>
              <a:rPr lang="en-US" sz="3600"/>
              <a:t>Next up: Data generation, databases, and querying</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19"/>
        <p:cNvGrpSpPr/>
        <p:nvPr/>
      </p:nvGrpSpPr>
      <p:grpSpPr>
        <a:xfrm>
          <a:off x="0" y="0"/>
          <a:ext cx="0" cy="0"/>
          <a:chOff x="0" y="0"/>
          <a:chExt cx="0" cy="0"/>
        </a:xfrm>
      </p:grpSpPr>
      <p:sp>
        <p:nvSpPr>
          <p:cNvPr id="420" name="Google Shape;420;p27"/>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TEST DATA GENERATION</a:t>
            </a:r>
            <a:endParaRPr/>
          </a:p>
        </p:txBody>
      </p:sp>
      <p:sp>
        <p:nvSpPr>
          <p:cNvPr id="421" name="Google Shape;421;p27"/>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0" algn="l" rtl="0">
              <a:lnSpc>
                <a:spcPct val="120000"/>
              </a:lnSpc>
              <a:spcBef>
                <a:spcPts val="0"/>
              </a:spcBef>
              <a:spcAft>
                <a:spcPts val="0"/>
              </a:spcAft>
              <a:buClr>
                <a:schemeClr val="lt1"/>
              </a:buClr>
              <a:buSzPts val="4000"/>
              <a:buNone/>
            </a:pPr>
            <a:r>
              <a:rPr lang="en-US" dirty="0"/>
              <a:t>Mechanisms:</a:t>
            </a:r>
          </a:p>
          <a:p>
            <a:pPr marL="742950" lvl="0" indent="-514350" algn="l" rtl="0">
              <a:lnSpc>
                <a:spcPct val="120000"/>
              </a:lnSpc>
              <a:spcBef>
                <a:spcPts val="0"/>
              </a:spcBef>
              <a:spcAft>
                <a:spcPts val="0"/>
              </a:spcAft>
              <a:buClr>
                <a:schemeClr val="lt1"/>
              </a:buClr>
              <a:buSzPts val="4000"/>
              <a:buAutoNum type="arabicPeriod"/>
            </a:pPr>
            <a:r>
              <a:rPr lang="en-US" dirty="0"/>
              <a:t>Manual – Testers manually create test cases and corresponding data</a:t>
            </a:r>
          </a:p>
          <a:p>
            <a:pPr marL="742950" lvl="0" indent="-514350" algn="l" rtl="0">
              <a:lnSpc>
                <a:spcPct val="120000"/>
              </a:lnSpc>
              <a:spcBef>
                <a:spcPts val="0"/>
              </a:spcBef>
              <a:spcAft>
                <a:spcPts val="0"/>
              </a:spcAft>
              <a:buClr>
                <a:schemeClr val="lt1"/>
              </a:buClr>
              <a:buSzPts val="4000"/>
              <a:buAutoNum type="arabicPeriod"/>
            </a:pPr>
            <a:r>
              <a:rPr lang="en-US" dirty="0"/>
              <a:t>Random – Libraries create data in bulk</a:t>
            </a:r>
          </a:p>
          <a:p>
            <a:pPr marL="742950" lvl="0" indent="-514350" algn="l" rtl="0">
              <a:lnSpc>
                <a:spcPct val="120000"/>
              </a:lnSpc>
              <a:spcBef>
                <a:spcPts val="0"/>
              </a:spcBef>
              <a:spcAft>
                <a:spcPts val="0"/>
              </a:spcAft>
              <a:buClr>
                <a:schemeClr val="lt1"/>
              </a:buClr>
              <a:buSzPts val="4000"/>
              <a:buAutoNum type="arabicPeriod"/>
            </a:pPr>
            <a:r>
              <a:rPr lang="en-US" dirty="0"/>
              <a:t>Synthetic – Mimic properties of real data</a:t>
            </a:r>
          </a:p>
          <a:p>
            <a:pPr marL="742950" lvl="0" indent="-514350" algn="l" rtl="0">
              <a:lnSpc>
                <a:spcPct val="120000"/>
              </a:lnSpc>
              <a:spcBef>
                <a:spcPts val="0"/>
              </a:spcBef>
              <a:spcAft>
                <a:spcPts val="0"/>
              </a:spcAft>
              <a:buClr>
                <a:schemeClr val="lt1"/>
              </a:buClr>
              <a:buSzPts val="4000"/>
              <a:buAutoNum type="arabicPeriod"/>
            </a:pPr>
            <a:r>
              <a:rPr lang="en-US" dirty="0"/>
              <a:t>Anonymization – Make real data safe</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0B8F6-DF7D-F815-A569-5D7000149470}"/>
              </a:ext>
            </a:extLst>
          </p:cNvPr>
          <p:cNvSpPr>
            <a:spLocks noGrp="1"/>
          </p:cNvSpPr>
          <p:nvPr>
            <p:ph type="title"/>
          </p:nvPr>
        </p:nvSpPr>
        <p:spPr/>
        <p:txBody>
          <a:bodyPr/>
          <a:lstStyle/>
          <a:p>
            <a:r>
              <a:rPr lang="en-US" dirty="0"/>
              <a:t>Naïve AI-GENERATED DATA</a:t>
            </a:r>
          </a:p>
        </p:txBody>
      </p:sp>
      <p:sp>
        <p:nvSpPr>
          <p:cNvPr id="3" name="Text Placeholder 2">
            <a:extLst>
              <a:ext uri="{FF2B5EF4-FFF2-40B4-BE49-F238E27FC236}">
                <a16:creationId xmlns:a16="http://schemas.microsoft.com/office/drawing/2014/main" id="{A2C620C3-B986-FEA1-373F-FF4288880EF6}"/>
              </a:ext>
            </a:extLst>
          </p:cNvPr>
          <p:cNvSpPr>
            <a:spLocks noGrp="1"/>
          </p:cNvSpPr>
          <p:nvPr>
            <p:ph type="body" idx="1"/>
          </p:nvPr>
        </p:nvSpPr>
        <p:spPr>
          <a:xfrm>
            <a:off x="1141412" y="1408670"/>
            <a:ext cx="10371715" cy="905040"/>
          </a:xfrm>
        </p:spPr>
        <p:txBody>
          <a:bodyPr/>
          <a:lstStyle/>
          <a:p>
            <a:pPr marL="0" indent="0">
              <a:buNone/>
            </a:pPr>
            <a:r>
              <a:rPr lang="en-US" dirty="0">
                <a:solidFill>
                  <a:schemeClr val="bg1"/>
                </a:solidFill>
                <a:effectLst/>
              </a:rPr>
              <a:t>Create 6 records of person demographic data in CSV format</a:t>
            </a:r>
          </a:p>
          <a:p>
            <a:endParaRPr lang="en-US" dirty="0"/>
          </a:p>
        </p:txBody>
      </p:sp>
      <p:pic>
        <p:nvPicPr>
          <p:cNvPr id="11" name="Picture 10" descr="A screen shot of a computer&#10;&#10;Description automatically generated">
            <a:extLst>
              <a:ext uri="{FF2B5EF4-FFF2-40B4-BE49-F238E27FC236}">
                <a16:creationId xmlns:a16="http://schemas.microsoft.com/office/drawing/2014/main" id="{7C7BE446-3237-F70D-BF2D-512C15260272}"/>
              </a:ext>
            </a:extLst>
          </p:cNvPr>
          <p:cNvPicPr>
            <a:picLocks noChangeAspect="1"/>
          </p:cNvPicPr>
          <p:nvPr/>
        </p:nvPicPr>
        <p:blipFill>
          <a:blip r:embed="rId3"/>
          <a:stretch>
            <a:fillRect/>
          </a:stretch>
        </p:blipFill>
        <p:spPr>
          <a:xfrm>
            <a:off x="936415" y="2548081"/>
            <a:ext cx="10576712" cy="3326245"/>
          </a:xfrm>
          <a:prstGeom prst="rect">
            <a:avLst/>
          </a:prstGeom>
        </p:spPr>
      </p:pic>
    </p:spTree>
    <p:extLst>
      <p:ext uri="{BB962C8B-B14F-4D97-AF65-F5344CB8AC3E}">
        <p14:creationId xmlns:p14="http://schemas.microsoft.com/office/powerpoint/2010/main" val="3828862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9EDDE-E9EF-1E6D-CA14-C03DDA2C87F9}"/>
              </a:ext>
            </a:extLst>
          </p:cNvPr>
          <p:cNvSpPr>
            <a:spLocks noGrp="1"/>
          </p:cNvSpPr>
          <p:nvPr>
            <p:ph type="title"/>
          </p:nvPr>
        </p:nvSpPr>
        <p:spPr/>
        <p:txBody>
          <a:bodyPr/>
          <a:lstStyle/>
          <a:p>
            <a:r>
              <a:rPr lang="en-US" dirty="0"/>
              <a:t>EXERCISE: IT’S MADE OF PEOPLE</a:t>
            </a:r>
          </a:p>
        </p:txBody>
      </p:sp>
      <p:sp>
        <p:nvSpPr>
          <p:cNvPr id="3" name="Text Placeholder 2">
            <a:extLst>
              <a:ext uri="{FF2B5EF4-FFF2-40B4-BE49-F238E27FC236}">
                <a16:creationId xmlns:a16="http://schemas.microsoft.com/office/drawing/2014/main" id="{365C87E2-7911-CFA7-580E-A1251DAD39BE}"/>
              </a:ext>
            </a:extLst>
          </p:cNvPr>
          <p:cNvSpPr>
            <a:spLocks noGrp="1"/>
          </p:cNvSpPr>
          <p:nvPr>
            <p:ph type="body" idx="1"/>
          </p:nvPr>
        </p:nvSpPr>
        <p:spPr>
          <a:xfrm>
            <a:off x="1141412" y="1408669"/>
            <a:ext cx="10177752" cy="4382531"/>
          </a:xfrm>
        </p:spPr>
        <p:txBody>
          <a:bodyPr/>
          <a:lstStyle/>
          <a:p>
            <a:pPr indent="-457200"/>
            <a:r>
              <a:rPr lang="en-US" dirty="0">
                <a:solidFill>
                  <a:schemeClr val="bg1"/>
                </a:solidFill>
              </a:rPr>
              <a:t>Generate data of doctors employed at a hospital</a:t>
            </a:r>
          </a:p>
          <a:p>
            <a:pPr indent="-457200"/>
            <a:r>
              <a:rPr lang="en-US" dirty="0">
                <a:solidFill>
                  <a:schemeClr val="bg1"/>
                </a:solidFill>
              </a:rPr>
              <a:t>Evolve to contain:</a:t>
            </a:r>
          </a:p>
          <a:p>
            <a:pPr lvl="1" indent="-457200"/>
            <a:r>
              <a:rPr lang="en-US" dirty="0">
                <a:solidFill>
                  <a:schemeClr val="bg1"/>
                </a:solidFill>
              </a:rPr>
              <a:t>Address</a:t>
            </a:r>
          </a:p>
          <a:p>
            <a:pPr lvl="1" indent="-457200"/>
            <a:r>
              <a:rPr lang="en-US" dirty="0">
                <a:solidFill>
                  <a:schemeClr val="bg1"/>
                </a:solidFill>
              </a:rPr>
              <a:t>Education</a:t>
            </a:r>
          </a:p>
          <a:p>
            <a:pPr lvl="1" indent="-457200"/>
            <a:r>
              <a:rPr lang="en-US" dirty="0">
                <a:solidFill>
                  <a:schemeClr val="bg1"/>
                </a:solidFill>
              </a:rPr>
              <a:t>Residency</a:t>
            </a:r>
          </a:p>
          <a:p>
            <a:pPr lvl="1" indent="-457200"/>
            <a:r>
              <a:rPr lang="en-US" dirty="0">
                <a:solidFill>
                  <a:schemeClr val="bg1"/>
                </a:solidFill>
              </a:rPr>
              <a:t>Languages spoken</a:t>
            </a:r>
          </a:p>
        </p:txBody>
      </p:sp>
      <p:sp>
        <p:nvSpPr>
          <p:cNvPr id="6" name="TextBox 5">
            <a:extLst>
              <a:ext uri="{FF2B5EF4-FFF2-40B4-BE49-F238E27FC236}">
                <a16:creationId xmlns:a16="http://schemas.microsoft.com/office/drawing/2014/main" id="{5184CBF3-CADB-0C60-87E9-795067B5ABFB}"/>
              </a:ext>
            </a:extLst>
          </p:cNvPr>
          <p:cNvSpPr txBox="1"/>
          <p:nvPr/>
        </p:nvSpPr>
        <p:spPr>
          <a:xfrm>
            <a:off x="5555673" y="2563091"/>
            <a:ext cx="5666509" cy="1938992"/>
          </a:xfrm>
          <a:prstGeom prst="rect">
            <a:avLst/>
          </a:prstGeom>
          <a:noFill/>
        </p:spPr>
        <p:txBody>
          <a:bodyPr wrap="square" rtlCol="0">
            <a:spAutoFit/>
          </a:bodyPr>
          <a:lstStyle/>
          <a:p>
            <a:r>
              <a:rPr lang="en-US" sz="2000" b="0" i="0" dirty="0">
                <a:solidFill>
                  <a:srgbClr val="E5E5E2"/>
                </a:solidFill>
                <a:effectLst/>
                <a:latin typeface="__styreneB_5d855b"/>
              </a:rPr>
              <a:t>Create 6 records of person demographic data in CSV form. This is doctors employed at a hospital. Use realistic data.</a:t>
            </a:r>
          </a:p>
          <a:p>
            <a:endParaRPr lang="en-US" sz="2000" dirty="0">
              <a:solidFill>
                <a:srgbClr val="E5E5E2"/>
              </a:solidFill>
              <a:latin typeface="__styreneB_5d855b"/>
            </a:endParaRPr>
          </a:p>
          <a:p>
            <a:r>
              <a:rPr lang="en-US" sz="2000" b="0" i="0" dirty="0">
                <a:solidFill>
                  <a:srgbClr val="E5E5E2"/>
                </a:solidFill>
                <a:effectLst/>
                <a:latin typeface="__styreneB_5d855b"/>
              </a:rPr>
              <a:t>List other important properties I might need to store.</a:t>
            </a:r>
            <a:endParaRPr lang="en-US" sz="2000" dirty="0"/>
          </a:p>
        </p:txBody>
      </p:sp>
      <p:pic>
        <p:nvPicPr>
          <p:cNvPr id="10" name="Picture 9" descr="A black background with white text&#10;&#10;Description automatically generated">
            <a:extLst>
              <a:ext uri="{FF2B5EF4-FFF2-40B4-BE49-F238E27FC236}">
                <a16:creationId xmlns:a16="http://schemas.microsoft.com/office/drawing/2014/main" id="{2554B533-57C0-2ED3-8C9A-6FFB73D7BD8D}"/>
              </a:ext>
            </a:extLst>
          </p:cNvPr>
          <p:cNvPicPr>
            <a:picLocks noChangeAspect="1"/>
          </p:cNvPicPr>
          <p:nvPr/>
        </p:nvPicPr>
        <p:blipFill>
          <a:blip r:embed="rId3"/>
          <a:stretch>
            <a:fillRect/>
          </a:stretch>
        </p:blipFill>
        <p:spPr>
          <a:xfrm>
            <a:off x="6853742" y="4359151"/>
            <a:ext cx="3619500" cy="1943100"/>
          </a:xfrm>
          <a:prstGeom prst="rect">
            <a:avLst/>
          </a:prstGeom>
        </p:spPr>
      </p:pic>
    </p:spTree>
    <p:extLst>
      <p:ext uri="{BB962C8B-B14F-4D97-AF65-F5344CB8AC3E}">
        <p14:creationId xmlns:p14="http://schemas.microsoft.com/office/powerpoint/2010/main" val="55663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33"/>
        <p:cNvGrpSpPr/>
        <p:nvPr/>
      </p:nvGrpSpPr>
      <p:grpSpPr>
        <a:xfrm>
          <a:off x="0" y="0"/>
          <a:ext cx="0" cy="0"/>
          <a:chOff x="0" y="0"/>
          <a:chExt cx="0" cy="0"/>
        </a:xfrm>
      </p:grpSpPr>
      <p:sp>
        <p:nvSpPr>
          <p:cNvPr id="434" name="Google Shape;434;p29"/>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EXERCISE: THE MATRIX, LOADED</a:t>
            </a:r>
            <a:endParaRPr/>
          </a:p>
        </p:txBody>
      </p:sp>
      <p:sp>
        <p:nvSpPr>
          <p:cNvPr id="435" name="Google Shape;435;p29"/>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dirty="0"/>
              <a:t>First: go to </a:t>
            </a:r>
            <a:r>
              <a:rPr lang="en-US" u="sng" dirty="0">
                <a:solidFill>
                  <a:schemeClr val="hlink"/>
                </a:solidFill>
                <a:hlinkClick r:id="rId3"/>
              </a:rPr>
              <a:t>www.database.build</a:t>
            </a:r>
            <a:r>
              <a:rPr lang="en-US" dirty="0"/>
              <a:t> and link your </a:t>
            </a:r>
            <a:r>
              <a:rPr lang="en-US" dirty="0" err="1"/>
              <a:t>Github</a:t>
            </a:r>
            <a:r>
              <a:rPr lang="en-US" dirty="0"/>
              <a:t> account</a:t>
            </a:r>
            <a:endParaRPr dirty="0"/>
          </a:p>
          <a:p>
            <a:pPr marL="228600" lvl="0" indent="-254000" algn="l" rtl="0">
              <a:lnSpc>
                <a:spcPct val="120000"/>
              </a:lnSpc>
              <a:spcBef>
                <a:spcPts val="1000"/>
              </a:spcBef>
              <a:spcAft>
                <a:spcPts val="0"/>
              </a:spcAft>
              <a:buClr>
                <a:schemeClr val="lt1"/>
              </a:buClr>
              <a:buSzPts val="4000"/>
              <a:buChar char="•"/>
            </a:pPr>
            <a:r>
              <a:rPr lang="en-US" dirty="0"/>
              <a:t>Next: LET’S DO THIS!!!</a:t>
            </a:r>
          </a:p>
          <a:p>
            <a:pPr marL="228600" lvl="0" indent="-254000" algn="l" rtl="0">
              <a:lnSpc>
                <a:spcPct val="120000"/>
              </a:lnSpc>
              <a:spcBef>
                <a:spcPts val="1000"/>
              </a:spcBef>
              <a:spcAft>
                <a:spcPts val="0"/>
              </a:spcAft>
              <a:buClr>
                <a:schemeClr val="lt1"/>
              </a:buClr>
              <a:buSzPts val="4000"/>
              <a:buChar char="•"/>
            </a:pPr>
            <a:r>
              <a:rPr lang="en-US" dirty="0"/>
              <a:t>See “Testing Prompts” in </a:t>
            </a:r>
            <a:r>
              <a:rPr lang="en-US" dirty="0">
                <a:hlinkClick r:id="rId4"/>
              </a:rPr>
              <a:t>https://github.com/racheljoi/AiWorkshop</a:t>
            </a:r>
            <a:r>
              <a:rPr lang="en-US" dirty="0"/>
              <a:t> </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39"/>
        <p:cNvGrpSpPr/>
        <p:nvPr/>
      </p:nvGrpSpPr>
      <p:grpSpPr>
        <a:xfrm>
          <a:off x="0" y="0"/>
          <a:ext cx="0" cy="0"/>
          <a:chOff x="0" y="0"/>
          <a:chExt cx="0" cy="0"/>
        </a:xfrm>
      </p:grpSpPr>
      <p:sp>
        <p:nvSpPr>
          <p:cNvPr id="440" name="Google Shape;440;p30"/>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EXERCISE: THE LOGFATHER</a:t>
            </a:r>
            <a:endParaRPr/>
          </a:p>
        </p:txBody>
      </p:sp>
      <p:sp>
        <p:nvSpPr>
          <p:cNvPr id="441" name="Google Shape;441;p30"/>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dirty="0"/>
              <a:t>We’re going to query some logs!</a:t>
            </a:r>
            <a:endParaRPr dirty="0"/>
          </a:p>
          <a:p>
            <a:pPr marL="228600" lvl="0" indent="-254000" algn="l" rtl="0">
              <a:lnSpc>
                <a:spcPct val="120000"/>
              </a:lnSpc>
              <a:spcBef>
                <a:spcPts val="1000"/>
              </a:spcBef>
              <a:spcAft>
                <a:spcPts val="0"/>
              </a:spcAft>
              <a:buClr>
                <a:schemeClr val="lt1"/>
              </a:buClr>
              <a:buSzPts val="4000"/>
              <a:buChar char="•"/>
            </a:pPr>
            <a:r>
              <a:rPr lang="en-US" dirty="0"/>
              <a:t>You’ll need to get to the </a:t>
            </a:r>
            <a:r>
              <a:rPr lang="en-US" dirty="0" err="1"/>
              <a:t>Github</a:t>
            </a:r>
            <a:r>
              <a:rPr lang="en-US" dirty="0"/>
              <a:t> repo for this workshop: </a:t>
            </a:r>
            <a:r>
              <a:rPr lang="en-US" sz="2400" u="sng" dirty="0">
                <a:solidFill>
                  <a:schemeClr val="hlink"/>
                </a:solidFill>
                <a:hlinkClick r:id="rId3"/>
              </a:rPr>
              <a:t>https://github.com/racheljoi/AiWorkshop/tree/main/ErrorsExercise</a:t>
            </a:r>
            <a:endParaRPr sz="2400" dirty="0"/>
          </a:p>
          <a:p>
            <a:pPr marL="228600" lvl="0" indent="-254000" algn="l" rtl="0">
              <a:lnSpc>
                <a:spcPct val="120000"/>
              </a:lnSpc>
              <a:spcBef>
                <a:spcPts val="1000"/>
              </a:spcBef>
              <a:spcAft>
                <a:spcPts val="0"/>
              </a:spcAft>
              <a:buClr>
                <a:schemeClr val="lt1"/>
              </a:buClr>
              <a:buSzPts val="4000"/>
              <a:buChar char="•"/>
            </a:pPr>
            <a:r>
              <a:rPr lang="en-US" dirty="0"/>
              <a:t>You can also access the </a:t>
            </a:r>
            <a:r>
              <a:rPr lang="en-US" dirty="0" err="1"/>
              <a:t>Github</a:t>
            </a:r>
            <a:r>
              <a:rPr lang="en-US" dirty="0"/>
              <a:t> from the link on </a:t>
            </a:r>
            <a:r>
              <a:rPr lang="en-US" sz="2800" u="sng" dirty="0">
                <a:solidFill>
                  <a:schemeClr val="hlink"/>
                </a:solidFill>
                <a:hlinkClick r:id="rId4"/>
              </a:rPr>
              <a:t>www.apparentintelligence.com</a:t>
            </a:r>
            <a:r>
              <a:rPr lang="en-US" sz="2800" dirty="0"/>
              <a:t> </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31"/>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9600"/>
              <a:buFont typeface="Twentieth Century"/>
              <a:buNone/>
            </a:pPr>
            <a:r>
              <a:rPr lang="en-US" sz="9600"/>
              <a:t>10 MINUTE BREAK</a:t>
            </a:r>
            <a:endParaRPr/>
          </a:p>
        </p:txBody>
      </p:sp>
      <p:sp>
        <p:nvSpPr>
          <p:cNvPr id="447" name="Google Shape;447;p31"/>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500"/>
              <a:buNone/>
            </a:pPr>
            <a:r>
              <a:rPr lang="en-US" sz="3600"/>
              <a:t>Next up: Exploring code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2"/>
          <p:cNvSpPr txBox="1">
            <a:spLocks noGrp="1"/>
          </p:cNvSpPr>
          <p:nvPr>
            <p:ph type="title"/>
          </p:nvPr>
        </p:nvSpPr>
        <p:spPr>
          <a:xfrm>
            <a:off x="1141411" y="1419226"/>
            <a:ext cx="9906000" cy="137477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WORKING WITH CODE</a:t>
            </a:r>
            <a:endParaRPr/>
          </a:p>
        </p:txBody>
      </p:sp>
      <p:sp>
        <p:nvSpPr>
          <p:cNvPr id="453" name="Google Shape;453;p32"/>
          <p:cNvSpPr txBox="1">
            <a:spLocks noGrp="1"/>
          </p:cNvSpPr>
          <p:nvPr>
            <p:ph type="body" idx="1"/>
          </p:nvPr>
        </p:nvSpPr>
        <p:spPr>
          <a:xfrm>
            <a:off x="1141410" y="3002692"/>
            <a:ext cx="9906000" cy="2714859"/>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2250"/>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33"/>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EXERCISE: INSPECT-A-GADGET</a:t>
            </a:r>
            <a:endParaRPr/>
          </a:p>
        </p:txBody>
      </p:sp>
      <p:sp>
        <p:nvSpPr>
          <p:cNvPr id="460" name="Google Shape;460;p33"/>
          <p:cNvSpPr txBox="1">
            <a:spLocks noGrp="1"/>
          </p:cNvSpPr>
          <p:nvPr>
            <p:ph type="body" idx="1"/>
          </p:nvPr>
        </p:nvSpPr>
        <p:spPr>
          <a:xfrm>
            <a:off x="1141412" y="1408669"/>
            <a:ext cx="10468697" cy="4382531"/>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120000"/>
              </a:lnSpc>
              <a:spcBef>
                <a:spcPts val="0"/>
              </a:spcBef>
              <a:spcAft>
                <a:spcPts val="0"/>
              </a:spcAft>
              <a:buClr>
                <a:schemeClr val="lt1"/>
              </a:buClr>
              <a:buSzPts val="4000"/>
              <a:buNone/>
            </a:pPr>
            <a:r>
              <a:rPr lang="en-US" dirty="0"/>
              <a:t>Explaining and analyzing code:</a:t>
            </a:r>
          </a:p>
          <a:p>
            <a:pPr marL="0" lvl="0" indent="0" algn="l" rtl="0">
              <a:lnSpc>
                <a:spcPct val="120000"/>
              </a:lnSpc>
              <a:spcBef>
                <a:spcPts val="0"/>
              </a:spcBef>
              <a:spcAft>
                <a:spcPts val="0"/>
              </a:spcAft>
              <a:buClr>
                <a:schemeClr val="lt1"/>
              </a:buClr>
              <a:buSzPts val="4000"/>
              <a:buNone/>
            </a:pPr>
            <a:r>
              <a:rPr lang="en-US" sz="3200" dirty="0">
                <a:solidFill>
                  <a:srgbClr val="FFC000"/>
                </a:solidFill>
                <a:latin typeface="Consolas" panose="020B0609020204030204" pitchFamily="49" charset="0"/>
                <a:cs typeface="Consolas" panose="020B0609020204030204" pitchFamily="49" charset="0"/>
              </a:rPr>
              <a:t>  </a:t>
            </a:r>
            <a:r>
              <a:rPr lang="en-US" sz="4000" dirty="0">
                <a:solidFill>
                  <a:srgbClr val="FFC000"/>
                </a:solidFill>
                <a:latin typeface="Consolas" panose="020B0609020204030204" pitchFamily="49" charset="0"/>
                <a:cs typeface="Consolas" panose="020B0609020204030204" pitchFamily="49" charset="0"/>
              </a:rPr>
              <a:t>Generate a roman numeral converter</a:t>
            </a:r>
          </a:p>
          <a:p>
            <a:pPr marL="0" lvl="0" indent="0" algn="l" rtl="0">
              <a:lnSpc>
                <a:spcPct val="120000"/>
              </a:lnSpc>
              <a:spcBef>
                <a:spcPts val="0"/>
              </a:spcBef>
              <a:spcAft>
                <a:spcPts val="0"/>
              </a:spcAft>
              <a:buClr>
                <a:schemeClr val="lt1"/>
              </a:buClr>
              <a:buSzPts val="4000"/>
              <a:buNone/>
            </a:pPr>
            <a:r>
              <a:rPr lang="en-US" dirty="0">
                <a:solidFill>
                  <a:schemeClr val="bg1"/>
                </a:solidFill>
                <a:latin typeface="Tw Cen MT" panose="020B0602020104020603" pitchFamily="34" charset="77"/>
                <a:cs typeface="Consolas" panose="020B0609020204030204" pitchFamily="49" charset="0"/>
              </a:rPr>
              <a:t>Or</a:t>
            </a:r>
          </a:p>
          <a:p>
            <a:pPr marL="0" indent="0">
              <a:spcBef>
                <a:spcPts val="0"/>
              </a:spcBef>
              <a:buNone/>
            </a:pPr>
            <a:r>
              <a:rPr lang="en-US" dirty="0">
                <a:solidFill>
                  <a:srgbClr val="FFC000"/>
                </a:solidFill>
                <a:latin typeface="Consolas" panose="020B0609020204030204" pitchFamily="49" charset="0"/>
                <a:cs typeface="Consolas" panose="020B0609020204030204" pitchFamily="49" charset="0"/>
              </a:rPr>
              <a:t>  </a:t>
            </a:r>
            <a:r>
              <a:rPr lang="en-US" sz="4000" dirty="0">
                <a:solidFill>
                  <a:srgbClr val="FFC000"/>
                </a:solidFill>
                <a:latin typeface="Consolas" panose="020B0609020204030204" pitchFamily="49" charset="0"/>
                <a:cs typeface="Consolas" panose="020B0609020204030204" pitchFamily="49" charset="0"/>
              </a:rPr>
              <a:t>Show me the gilded rose kata</a:t>
            </a:r>
          </a:p>
          <a:p>
            <a:pPr marL="0" lvl="0" indent="0" algn="l" rtl="0">
              <a:lnSpc>
                <a:spcPct val="120000"/>
              </a:lnSpc>
              <a:spcBef>
                <a:spcPts val="0"/>
              </a:spcBef>
              <a:spcAft>
                <a:spcPts val="0"/>
              </a:spcAft>
              <a:buClr>
                <a:schemeClr val="lt1"/>
              </a:buClr>
              <a:buSzPts val="4000"/>
              <a:buNone/>
            </a:pPr>
            <a:endParaRPr lang="en-US" sz="4000" dirty="0">
              <a:solidFill>
                <a:srgbClr val="FFC000"/>
              </a:solidFill>
              <a:latin typeface="Consolas" panose="020B0609020204030204" pitchFamily="49" charset="0"/>
              <a:cs typeface="Consolas" panose="020B0609020204030204" pitchFamily="49" charset="0"/>
            </a:endParaRPr>
          </a:p>
          <a:p>
            <a:pPr marL="514350" lvl="0" indent="-514350" algn="l" rtl="0">
              <a:lnSpc>
                <a:spcPct val="120000"/>
              </a:lnSpc>
              <a:spcBef>
                <a:spcPts val="0"/>
              </a:spcBef>
              <a:spcAft>
                <a:spcPts val="0"/>
              </a:spcAft>
              <a:buClr>
                <a:schemeClr val="lt1"/>
              </a:buClr>
              <a:buSzPts val="4000"/>
              <a:buAutoNum type="arabicPeriod"/>
            </a:pPr>
            <a:r>
              <a:rPr lang="en-US" sz="3200" dirty="0">
                <a:solidFill>
                  <a:schemeClr val="bg1"/>
                </a:solidFill>
                <a:latin typeface="Tw Cen MT" panose="020B0602020104020603" pitchFamily="34" charset="77"/>
                <a:cs typeface="Consolas" panose="020B0609020204030204" pitchFamily="49" charset="0"/>
              </a:rPr>
              <a:t>Generate it like a beginner, experienced, and expert </a:t>
            </a:r>
          </a:p>
          <a:p>
            <a:pPr marL="514350" lvl="0" indent="-514350" algn="l" rtl="0">
              <a:lnSpc>
                <a:spcPct val="120000"/>
              </a:lnSpc>
              <a:spcBef>
                <a:spcPts val="0"/>
              </a:spcBef>
              <a:spcAft>
                <a:spcPts val="0"/>
              </a:spcAft>
              <a:buClr>
                <a:schemeClr val="lt1"/>
              </a:buClr>
              <a:buSzPts val="4000"/>
              <a:buAutoNum type="arabicPeriod"/>
            </a:pPr>
            <a:r>
              <a:rPr lang="en-US" dirty="0">
                <a:solidFill>
                  <a:schemeClr val="bg1"/>
                </a:solidFill>
                <a:latin typeface="Tw Cen MT" panose="020B0602020104020603" pitchFamily="34" charset="77"/>
                <a:cs typeface="Consolas" panose="020B0609020204030204" pitchFamily="49" charset="0"/>
              </a:rPr>
              <a:t>Tell it to analyze the code</a:t>
            </a:r>
          </a:p>
          <a:p>
            <a:pPr marL="514350" lvl="0" indent="-514350" algn="l" rtl="0">
              <a:lnSpc>
                <a:spcPct val="120000"/>
              </a:lnSpc>
              <a:spcBef>
                <a:spcPts val="0"/>
              </a:spcBef>
              <a:spcAft>
                <a:spcPts val="0"/>
              </a:spcAft>
              <a:buClr>
                <a:schemeClr val="lt1"/>
              </a:buClr>
              <a:buSzPts val="4000"/>
              <a:buAutoNum type="arabicPeriod"/>
            </a:pPr>
            <a:r>
              <a:rPr lang="en-US" sz="3200" dirty="0">
                <a:solidFill>
                  <a:schemeClr val="bg1"/>
                </a:solidFill>
                <a:latin typeface="Tw Cen MT" panose="020B0602020104020603" pitchFamily="34" charset="77"/>
                <a:cs typeface="Consolas" panose="020B0609020204030204" pitchFamily="49" charset="0"/>
              </a:rPr>
              <a:t>List potential weaknesses, improvement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64"/>
        <p:cNvGrpSpPr/>
        <p:nvPr/>
      </p:nvGrpSpPr>
      <p:grpSpPr>
        <a:xfrm>
          <a:off x="0" y="0"/>
          <a:ext cx="0" cy="0"/>
          <a:chOff x="0" y="0"/>
          <a:chExt cx="0" cy="0"/>
        </a:xfrm>
      </p:grpSpPr>
      <p:sp>
        <p:nvSpPr>
          <p:cNvPr id="465" name="Google Shape;465;p34"/>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lt1"/>
              </a:buClr>
              <a:buSzPct val="100000"/>
              <a:buFont typeface="Twentieth Century"/>
              <a:buNone/>
            </a:pPr>
            <a:r>
              <a:rPr lang="en-US"/>
              <a:t>EXERCISE: CODE TREK – THE NEXT ITERATION</a:t>
            </a:r>
            <a:endParaRPr/>
          </a:p>
        </p:txBody>
      </p:sp>
      <p:sp>
        <p:nvSpPr>
          <p:cNvPr id="466" name="Google Shape;466;p34"/>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000"/>
              <a:buNone/>
            </a:pPr>
            <a:r>
              <a:rPr lang="en-US" dirty="0"/>
              <a:t>How can we make the code better?</a:t>
            </a:r>
          </a:p>
          <a:p>
            <a:pPr marL="0" lvl="0" indent="0" algn="l" rtl="0">
              <a:lnSpc>
                <a:spcPct val="120000"/>
              </a:lnSpc>
              <a:spcBef>
                <a:spcPts val="0"/>
              </a:spcBef>
              <a:spcAft>
                <a:spcPts val="0"/>
              </a:spcAft>
              <a:buClr>
                <a:schemeClr val="lt1"/>
              </a:buClr>
              <a:buSzPts val="4000"/>
              <a:buNone/>
            </a:pPr>
            <a:endParaRPr lang="en-US" dirty="0"/>
          </a:p>
          <a:p>
            <a:pPr marL="0" lvl="0" indent="0" algn="l" rtl="0">
              <a:lnSpc>
                <a:spcPct val="120000"/>
              </a:lnSpc>
              <a:spcBef>
                <a:spcPts val="0"/>
              </a:spcBef>
              <a:spcAft>
                <a:spcPts val="0"/>
              </a:spcAft>
              <a:buClr>
                <a:schemeClr val="lt1"/>
              </a:buClr>
              <a:buSzPts val="4000"/>
              <a:buNone/>
            </a:pPr>
            <a:r>
              <a:rPr lang="en-US" dirty="0"/>
              <a:t>Walk me through refactoring this code</a:t>
            </a:r>
          </a:p>
          <a:p>
            <a:pPr marL="0" lvl="0" indent="0" algn="l" rtl="0">
              <a:lnSpc>
                <a:spcPct val="120000"/>
              </a:lnSpc>
              <a:spcBef>
                <a:spcPts val="0"/>
              </a:spcBef>
              <a:spcAft>
                <a:spcPts val="0"/>
              </a:spcAft>
              <a:buClr>
                <a:schemeClr val="lt1"/>
              </a:buClr>
              <a:buSzPts val="4000"/>
              <a:buNone/>
            </a:pPr>
            <a:r>
              <a:rPr lang="en-US" dirty="0">
                <a:solidFill>
                  <a:srgbClr val="FFC000"/>
                </a:solidFill>
              </a:rPr>
              <a:t>	</a:t>
            </a:r>
            <a:r>
              <a:rPr lang="en-US" i="1" dirty="0">
                <a:solidFill>
                  <a:srgbClr val="FFC000"/>
                </a:solidFill>
              </a:rPr>
              <a:t>did you add say ‘safely refactoring’?</a:t>
            </a:r>
          </a:p>
          <a:p>
            <a:pPr marL="0" lvl="0" indent="0" algn="l" rtl="0">
              <a:lnSpc>
                <a:spcPct val="120000"/>
              </a:lnSpc>
              <a:spcBef>
                <a:spcPts val="0"/>
              </a:spcBef>
              <a:spcAft>
                <a:spcPts val="0"/>
              </a:spcAft>
              <a:buClr>
                <a:schemeClr val="lt1"/>
              </a:buClr>
              <a:buSzPts val="4000"/>
              <a:buNone/>
            </a:pPr>
            <a:endParaRPr lang="en-US" i="1" dirty="0">
              <a:solidFill>
                <a:srgbClr val="FFC000"/>
              </a:solidFill>
            </a:endParaRPr>
          </a:p>
          <a:p>
            <a:pPr marL="0" lvl="0" indent="0" algn="l" rtl="0">
              <a:lnSpc>
                <a:spcPct val="120000"/>
              </a:lnSpc>
              <a:spcBef>
                <a:spcPts val="0"/>
              </a:spcBef>
              <a:spcAft>
                <a:spcPts val="0"/>
              </a:spcAft>
              <a:buClr>
                <a:schemeClr val="lt1"/>
              </a:buClr>
              <a:buSzPts val="4000"/>
              <a:buNone/>
            </a:pPr>
            <a:r>
              <a:rPr lang="en-US" dirty="0">
                <a:solidFill>
                  <a:schemeClr val="bg1"/>
                </a:solidFill>
              </a:rPr>
              <a:t>Walk me through safely refactoring this critical code. List and explain steps and show your work for each step.</a:t>
            </a:r>
          </a:p>
          <a:p>
            <a:pPr marL="0" lvl="0" indent="0" algn="l" rtl="0">
              <a:lnSpc>
                <a:spcPct val="120000"/>
              </a:lnSpc>
              <a:spcBef>
                <a:spcPts val="0"/>
              </a:spcBef>
              <a:spcAft>
                <a:spcPts val="0"/>
              </a:spcAft>
              <a:buClr>
                <a:schemeClr val="lt1"/>
              </a:buClr>
              <a:buSzPts val="4000"/>
              <a:buNone/>
            </a:pPr>
            <a:endParaRPr lang="en-US" i="1" dirty="0">
              <a:solidFill>
                <a:srgbClr val="FFC000"/>
              </a:solidFill>
            </a:endParaRPr>
          </a:p>
          <a:p>
            <a:pPr marL="0" lvl="0" indent="0" algn="l" rtl="0">
              <a:lnSpc>
                <a:spcPct val="120000"/>
              </a:lnSpc>
              <a:spcBef>
                <a:spcPts val="0"/>
              </a:spcBef>
              <a:spcAft>
                <a:spcPts val="0"/>
              </a:spcAft>
              <a:buClr>
                <a:schemeClr val="lt1"/>
              </a:buClr>
              <a:buSzPts val="4000"/>
              <a:buNone/>
            </a:pPr>
            <a:endParaRPr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6">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51"/>
        <p:cNvGrpSpPr/>
        <p:nvPr/>
      </p:nvGrpSpPr>
      <p:grpSpPr>
        <a:xfrm>
          <a:off x="0" y="0"/>
          <a:ext cx="0" cy="0"/>
          <a:chOff x="0" y="0"/>
          <a:chExt cx="0" cy="0"/>
        </a:xfrm>
      </p:grpSpPr>
      <p:sp>
        <p:nvSpPr>
          <p:cNvPr id="252" name="Google Shape;252;p3"/>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INTRODUCTION – CARL KIBLER</a:t>
            </a:r>
            <a:endParaRPr/>
          </a:p>
        </p:txBody>
      </p:sp>
      <p:sp>
        <p:nvSpPr>
          <p:cNvPr id="253" name="Google Shape;253;p3"/>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a:t>In tech for entire life</a:t>
            </a:r>
            <a:endParaRPr/>
          </a:p>
          <a:p>
            <a:pPr marL="228600" lvl="0" indent="-254000" algn="l" rtl="0">
              <a:lnSpc>
                <a:spcPct val="120000"/>
              </a:lnSpc>
              <a:spcBef>
                <a:spcPts val="1000"/>
              </a:spcBef>
              <a:spcAft>
                <a:spcPts val="0"/>
              </a:spcAft>
              <a:buClr>
                <a:schemeClr val="lt1"/>
              </a:buClr>
              <a:buSzPts val="4000"/>
              <a:buChar char="•"/>
            </a:pPr>
            <a:r>
              <a:rPr lang="en-US"/>
              <a:t>Head of Engineering at Lucerna Health</a:t>
            </a:r>
            <a:endParaRPr/>
          </a:p>
          <a:p>
            <a:pPr marL="228600" lvl="0" indent="-254000" algn="l" rtl="0">
              <a:lnSpc>
                <a:spcPct val="120000"/>
              </a:lnSpc>
              <a:spcBef>
                <a:spcPts val="1000"/>
              </a:spcBef>
              <a:spcAft>
                <a:spcPts val="0"/>
              </a:spcAft>
              <a:buClr>
                <a:schemeClr val="lt1"/>
              </a:buClr>
              <a:buSzPts val="4000"/>
              <a:buChar char="•"/>
            </a:pPr>
            <a:r>
              <a:rPr lang="en-US"/>
              <a:t>Lives in Salt Lake City, UT</a:t>
            </a:r>
            <a:endParaRPr/>
          </a:p>
          <a:p>
            <a:pPr marL="228600" lvl="0" indent="-254000" algn="l" rtl="0">
              <a:lnSpc>
                <a:spcPct val="120000"/>
              </a:lnSpc>
              <a:spcBef>
                <a:spcPts val="1000"/>
              </a:spcBef>
              <a:spcAft>
                <a:spcPts val="0"/>
              </a:spcAft>
              <a:buClr>
                <a:schemeClr val="lt1"/>
              </a:buClr>
              <a:buSzPts val="4000"/>
              <a:buChar char="•"/>
            </a:pPr>
            <a:r>
              <a:rPr lang="en-US"/>
              <a:t>Expert on AI, will go off about AI randomly</a:t>
            </a:r>
            <a:endParaRPr/>
          </a:p>
          <a:p>
            <a:pPr marL="228600" lvl="0" indent="0" algn="l" rtl="0">
              <a:lnSpc>
                <a:spcPct val="120000"/>
              </a:lnSpc>
              <a:spcBef>
                <a:spcPts val="1000"/>
              </a:spcBef>
              <a:spcAft>
                <a:spcPts val="0"/>
              </a:spcAft>
              <a:buClr>
                <a:schemeClr val="lt1"/>
              </a:buClr>
              <a:buSzPts val="4000"/>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1764F-A740-AED6-67F9-129B23668B91}"/>
              </a:ext>
            </a:extLst>
          </p:cNvPr>
          <p:cNvSpPr>
            <a:spLocks noGrp="1"/>
          </p:cNvSpPr>
          <p:nvPr>
            <p:ph type="title"/>
          </p:nvPr>
        </p:nvSpPr>
        <p:spPr/>
        <p:txBody>
          <a:bodyPr/>
          <a:lstStyle/>
          <a:p>
            <a:r>
              <a:rPr lang="en-US" dirty="0"/>
              <a:t>PRODUCING BETTER CODE AND TESTS</a:t>
            </a:r>
          </a:p>
        </p:txBody>
      </p:sp>
      <p:sp>
        <p:nvSpPr>
          <p:cNvPr id="3" name="Text Placeholder 2">
            <a:extLst>
              <a:ext uri="{FF2B5EF4-FFF2-40B4-BE49-F238E27FC236}">
                <a16:creationId xmlns:a16="http://schemas.microsoft.com/office/drawing/2014/main" id="{20E3C635-2F00-0324-1FC3-2F658F843C36}"/>
              </a:ext>
            </a:extLst>
          </p:cNvPr>
          <p:cNvSpPr>
            <a:spLocks noGrp="1"/>
          </p:cNvSpPr>
          <p:nvPr>
            <p:ph type="body" idx="1"/>
          </p:nvPr>
        </p:nvSpPr>
        <p:spPr/>
        <p:txBody>
          <a:bodyPr/>
          <a:lstStyle/>
          <a:p>
            <a:pPr marL="514350" indent="-514350">
              <a:buAutoNum type="arabicPeriod"/>
            </a:pPr>
            <a:r>
              <a:rPr lang="en-US" dirty="0"/>
              <a:t>Good context</a:t>
            </a:r>
          </a:p>
          <a:p>
            <a:pPr marL="514350" indent="-514350">
              <a:buAutoNum type="arabicPeriod"/>
            </a:pPr>
            <a:r>
              <a:rPr lang="en-US" dirty="0"/>
              <a:t>Acting direction</a:t>
            </a:r>
          </a:p>
          <a:p>
            <a:pPr marL="514350" indent="-514350">
              <a:buAutoNum type="arabicPeriod"/>
            </a:pPr>
            <a:r>
              <a:rPr lang="en-US" dirty="0"/>
              <a:t>Require thought plus result</a:t>
            </a:r>
          </a:p>
        </p:txBody>
      </p:sp>
    </p:spTree>
    <p:extLst>
      <p:ext uri="{BB962C8B-B14F-4D97-AF65-F5344CB8AC3E}">
        <p14:creationId xmlns:p14="http://schemas.microsoft.com/office/powerpoint/2010/main" val="38072224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5A063-9EA1-4D3C-4C0A-E91DE4531E40}"/>
              </a:ext>
            </a:extLst>
          </p:cNvPr>
          <p:cNvSpPr>
            <a:spLocks noGrp="1"/>
          </p:cNvSpPr>
          <p:nvPr>
            <p:ph type="title"/>
          </p:nvPr>
        </p:nvSpPr>
        <p:spPr/>
        <p:txBody>
          <a:bodyPr/>
          <a:lstStyle/>
          <a:p>
            <a:r>
              <a:rPr lang="en-US" dirty="0"/>
              <a:t>PRETTY GOOD PROMPTING</a:t>
            </a:r>
          </a:p>
        </p:txBody>
      </p:sp>
      <p:sp>
        <p:nvSpPr>
          <p:cNvPr id="4" name="Text Placeholder 3">
            <a:extLst>
              <a:ext uri="{FF2B5EF4-FFF2-40B4-BE49-F238E27FC236}">
                <a16:creationId xmlns:a16="http://schemas.microsoft.com/office/drawing/2014/main" id="{661BDF5A-18C3-FEAC-02A4-5ADD8BABEFBB}"/>
              </a:ext>
            </a:extLst>
          </p:cNvPr>
          <p:cNvSpPr txBox="1">
            <a:spLocks noGrp="1"/>
          </p:cNvSpPr>
          <p:nvPr>
            <p:ph type="body" idx="1"/>
          </p:nvPr>
        </p:nvSpPr>
        <p:spPr>
          <a:xfrm>
            <a:off x="1141412" y="1408669"/>
            <a:ext cx="9905999" cy="4874114"/>
          </a:xfrm>
          <a:prstGeom prst="rect">
            <a:avLst/>
          </a:prstGeom>
          <a:noFill/>
        </p:spPr>
        <p:txBody>
          <a:bodyPr wrap="square">
            <a:spAutoFit/>
          </a:bodyPr>
          <a:lstStyle/>
          <a:p>
            <a:pPr marL="0" indent="0">
              <a:buNone/>
            </a:pPr>
            <a:r>
              <a:rPr lang="en-US" sz="3600" dirty="0">
                <a:solidFill>
                  <a:srgbClr val="FFC000"/>
                </a:solidFill>
                <a:latin typeface="Consolas" panose="020B0609020204030204" pitchFamily="49" charset="0"/>
                <a:cs typeface="Consolas" panose="020B0609020204030204" pitchFamily="49" charset="0"/>
              </a:rPr>
              <a:t>Generate a roman numeral converter in python. You are an expert, thoughtful engineer and tester. </a:t>
            </a:r>
            <a:br>
              <a:rPr lang="en-US" sz="3600" dirty="0">
                <a:solidFill>
                  <a:srgbClr val="FFC000"/>
                </a:solidFill>
                <a:latin typeface="Consolas" panose="020B0609020204030204" pitchFamily="49" charset="0"/>
                <a:cs typeface="Consolas" panose="020B0609020204030204" pitchFamily="49" charset="0"/>
              </a:rPr>
            </a:br>
            <a:r>
              <a:rPr lang="en-US" sz="3600" dirty="0">
                <a:solidFill>
                  <a:srgbClr val="FFC000"/>
                </a:solidFill>
                <a:latin typeface="Consolas" panose="020B0609020204030204" pitchFamily="49" charset="0"/>
                <a:cs typeface="Consolas" panose="020B0609020204030204" pitchFamily="49" charset="0"/>
              </a:rPr>
              <a:t>List edge case inputs and check that the code handles them. </a:t>
            </a:r>
            <a:br>
              <a:rPr lang="en-US" sz="3600" dirty="0">
                <a:solidFill>
                  <a:srgbClr val="FFC000"/>
                </a:solidFill>
                <a:latin typeface="Consolas" panose="020B0609020204030204" pitchFamily="49" charset="0"/>
                <a:cs typeface="Consolas" panose="020B0609020204030204" pitchFamily="49" charset="0"/>
              </a:rPr>
            </a:br>
            <a:r>
              <a:rPr lang="en-US" sz="3600" dirty="0">
                <a:solidFill>
                  <a:srgbClr val="FFC000"/>
                </a:solidFill>
                <a:latin typeface="Consolas" panose="020B0609020204030204" pitchFamily="49" charset="0"/>
                <a:cs typeface="Consolas" panose="020B0609020204030204" pitchFamily="49" charset="0"/>
              </a:rPr>
              <a:t>Write a commit message and concise summary for a pull request.</a:t>
            </a:r>
          </a:p>
        </p:txBody>
      </p:sp>
    </p:spTree>
    <p:extLst>
      <p:ext uri="{BB962C8B-B14F-4D97-AF65-F5344CB8AC3E}">
        <p14:creationId xmlns:p14="http://schemas.microsoft.com/office/powerpoint/2010/main" val="827574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08480-2A1C-84BF-4CC2-BF1FA177BF7C}"/>
              </a:ext>
            </a:extLst>
          </p:cNvPr>
          <p:cNvSpPr>
            <a:spLocks noGrp="1"/>
          </p:cNvSpPr>
          <p:nvPr>
            <p:ph type="title"/>
          </p:nvPr>
        </p:nvSpPr>
        <p:spPr/>
        <p:txBody>
          <a:bodyPr/>
          <a:lstStyle/>
          <a:p>
            <a:r>
              <a:rPr lang="en-US" dirty="0"/>
              <a:t>SYSTEM PROMPT</a:t>
            </a:r>
          </a:p>
        </p:txBody>
      </p:sp>
      <p:pic>
        <p:nvPicPr>
          <p:cNvPr id="5" name="Picture 4" descr="A screenshot of a black and white screen&#10;&#10;Description automatically generated">
            <a:extLst>
              <a:ext uri="{FF2B5EF4-FFF2-40B4-BE49-F238E27FC236}">
                <a16:creationId xmlns:a16="http://schemas.microsoft.com/office/drawing/2014/main" id="{6F711FA5-2FC1-9ED0-ED04-E38742794861}"/>
              </a:ext>
            </a:extLst>
          </p:cNvPr>
          <p:cNvPicPr>
            <a:picLocks noChangeAspect="1"/>
          </p:cNvPicPr>
          <p:nvPr/>
        </p:nvPicPr>
        <p:blipFill>
          <a:blip r:embed="rId3"/>
          <a:stretch>
            <a:fillRect/>
          </a:stretch>
        </p:blipFill>
        <p:spPr>
          <a:xfrm>
            <a:off x="1449400" y="1484312"/>
            <a:ext cx="9293199" cy="3889376"/>
          </a:xfrm>
          <a:prstGeom prst="rect">
            <a:avLst/>
          </a:prstGeom>
        </p:spPr>
      </p:pic>
    </p:spTree>
    <p:extLst>
      <p:ext uri="{BB962C8B-B14F-4D97-AF65-F5344CB8AC3E}">
        <p14:creationId xmlns:p14="http://schemas.microsoft.com/office/powerpoint/2010/main" val="30322783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70"/>
        <p:cNvGrpSpPr/>
        <p:nvPr/>
      </p:nvGrpSpPr>
      <p:grpSpPr>
        <a:xfrm>
          <a:off x="0" y="0"/>
          <a:ext cx="0" cy="0"/>
          <a:chOff x="0" y="0"/>
          <a:chExt cx="0" cy="0"/>
        </a:xfrm>
      </p:grpSpPr>
      <p:sp>
        <p:nvSpPr>
          <p:cNvPr id="471" name="Google Shape;471;p35"/>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EXERCISE: ANCHORS AWAY!</a:t>
            </a:r>
            <a:endParaRPr/>
          </a:p>
        </p:txBody>
      </p:sp>
      <p:sp>
        <p:nvSpPr>
          <p:cNvPr id="472" name="Google Shape;472;p35"/>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dirty="0"/>
              <a:t>Without using AI, write down as many items as you can that are found in a kitchen. You have thirty seconds!</a:t>
            </a:r>
            <a:endParaRPr dirty="0"/>
          </a:p>
          <a:p>
            <a:pPr marL="228600" lvl="0" indent="-254000" algn="l" rtl="0">
              <a:lnSpc>
                <a:spcPct val="120000"/>
              </a:lnSpc>
              <a:spcBef>
                <a:spcPts val="1000"/>
              </a:spcBef>
              <a:spcAft>
                <a:spcPts val="0"/>
              </a:spcAft>
              <a:buClr>
                <a:schemeClr val="lt1"/>
              </a:buClr>
              <a:buSzPts val="4000"/>
              <a:buChar char="•"/>
            </a:pPr>
            <a:r>
              <a:rPr lang="en-US" dirty="0"/>
              <a:t>Without using AI, write down as many colors as you can that are not shades of blue. You have thirty seconds!</a:t>
            </a:r>
            <a:endParaRPr dirty="0"/>
          </a:p>
          <a:p>
            <a:pPr marL="228600" lvl="0" indent="-254000" algn="l" rtl="0">
              <a:lnSpc>
                <a:spcPct val="120000"/>
              </a:lnSpc>
              <a:spcBef>
                <a:spcPts val="1000"/>
              </a:spcBef>
              <a:spcAft>
                <a:spcPts val="0"/>
              </a:spcAft>
              <a:buClr>
                <a:schemeClr val="lt1"/>
              </a:buClr>
              <a:buSzPts val="4000"/>
              <a:buChar char="•"/>
            </a:pPr>
            <a:r>
              <a:rPr lang="en-US" dirty="0"/>
              <a:t>How did you do?</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76"/>
        <p:cNvGrpSpPr/>
        <p:nvPr/>
      </p:nvGrpSpPr>
      <p:grpSpPr>
        <a:xfrm>
          <a:off x="0" y="0"/>
          <a:ext cx="0" cy="0"/>
          <a:chOff x="0" y="0"/>
          <a:chExt cx="0" cy="0"/>
        </a:xfrm>
      </p:grpSpPr>
      <p:sp>
        <p:nvSpPr>
          <p:cNvPr id="477" name="Google Shape;477;p36"/>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PROMPTING Q&amp;A</a:t>
            </a:r>
            <a:endParaRPr/>
          </a:p>
        </p:txBody>
      </p:sp>
      <p:sp>
        <p:nvSpPr>
          <p:cNvPr id="478" name="Google Shape;478;p36"/>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0" algn="l" rtl="0">
              <a:lnSpc>
                <a:spcPct val="120000"/>
              </a:lnSpc>
              <a:spcBef>
                <a:spcPts val="0"/>
              </a:spcBef>
              <a:spcAft>
                <a:spcPts val="0"/>
              </a:spcAft>
              <a:buClr>
                <a:schemeClr val="lt1"/>
              </a:buClr>
              <a:buSzPts val="4000"/>
              <a:buNone/>
            </a:pP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7"/>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9600"/>
              <a:buFont typeface="Twentieth Century"/>
              <a:buNone/>
            </a:pPr>
            <a:r>
              <a:rPr lang="en-US" sz="9600"/>
              <a:t>10 MINUTE BREAK</a:t>
            </a:r>
            <a:endParaRPr/>
          </a:p>
        </p:txBody>
      </p:sp>
      <p:sp>
        <p:nvSpPr>
          <p:cNvPr id="485" name="Google Shape;485;p37"/>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500"/>
              <a:buNone/>
            </a:pPr>
            <a:r>
              <a:rPr lang="en-US" sz="3600"/>
              <a:t>Next up: Ethics and pitfalls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90"/>
        <p:cNvGrpSpPr/>
        <p:nvPr/>
      </p:nvGrpSpPr>
      <p:grpSpPr>
        <a:xfrm>
          <a:off x="0" y="0"/>
          <a:ext cx="0" cy="0"/>
          <a:chOff x="0" y="0"/>
          <a:chExt cx="0" cy="0"/>
        </a:xfrm>
      </p:grpSpPr>
      <p:sp>
        <p:nvSpPr>
          <p:cNvPr id="491" name="Google Shape;491;p38"/>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ETHICS &amp; PITFALLS</a:t>
            </a:r>
            <a:endParaRPr/>
          </a:p>
        </p:txBody>
      </p:sp>
      <p:sp>
        <p:nvSpPr>
          <p:cNvPr id="492" name="Google Shape;492;p38"/>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685800" indent="-457200">
              <a:spcBef>
                <a:spcPts val="0"/>
              </a:spcBef>
            </a:pPr>
            <a:r>
              <a:rPr lang="en-US" dirty="0"/>
              <a:t>Data it was trained on</a:t>
            </a:r>
          </a:p>
          <a:p>
            <a:pPr marL="685800" indent="-457200">
              <a:spcBef>
                <a:spcPts val="0"/>
              </a:spcBef>
            </a:pPr>
            <a:r>
              <a:rPr lang="en-US" dirty="0"/>
              <a:t>Systems it was trained on</a:t>
            </a:r>
          </a:p>
          <a:p>
            <a:pPr marL="685800" indent="-457200">
              <a:spcBef>
                <a:spcPts val="0"/>
              </a:spcBef>
            </a:pPr>
            <a:r>
              <a:rPr lang="en-US" dirty="0"/>
              <a:t>Environmental impact</a:t>
            </a:r>
          </a:p>
          <a:p>
            <a:pPr marL="685800" indent="-457200">
              <a:spcBef>
                <a:spcPts val="0"/>
              </a:spcBef>
            </a:pPr>
            <a:r>
              <a:rPr lang="en-US" dirty="0"/>
              <a:t>Can lie or hallucinate</a:t>
            </a:r>
          </a:p>
          <a:p>
            <a:pPr marL="685800" indent="-457200">
              <a:spcBef>
                <a:spcPts val="0"/>
              </a:spcBef>
            </a:pPr>
            <a:r>
              <a:rPr lang="en-US" dirty="0"/>
              <a:t>Sharing private data</a:t>
            </a:r>
          </a:p>
          <a:p>
            <a:pPr marL="685800" indent="-457200">
              <a:spcBef>
                <a:spcPts val="0"/>
              </a:spcBef>
            </a:pP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496"/>
        <p:cNvGrpSpPr/>
        <p:nvPr/>
      </p:nvGrpSpPr>
      <p:grpSpPr>
        <a:xfrm>
          <a:off x="0" y="0"/>
          <a:ext cx="0" cy="0"/>
          <a:chOff x="0" y="0"/>
          <a:chExt cx="0" cy="0"/>
        </a:xfrm>
      </p:grpSpPr>
      <p:sp>
        <p:nvSpPr>
          <p:cNvPr id="497" name="Google Shape;497;p39"/>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OTHER USES FOR AI</a:t>
            </a:r>
            <a:endParaRPr/>
          </a:p>
        </p:txBody>
      </p:sp>
      <p:sp>
        <p:nvSpPr>
          <p:cNvPr id="498" name="Google Shape;498;p39"/>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228600" lvl="0" indent="-254000" algn="l" rtl="0">
              <a:lnSpc>
                <a:spcPct val="120000"/>
              </a:lnSpc>
              <a:spcBef>
                <a:spcPts val="0"/>
              </a:spcBef>
              <a:spcAft>
                <a:spcPts val="0"/>
              </a:spcAft>
              <a:buClr>
                <a:schemeClr val="lt1"/>
              </a:buClr>
              <a:buSzPts val="4000"/>
              <a:buChar char="•"/>
            </a:pPr>
            <a:r>
              <a:rPr lang="en-US" dirty="0"/>
              <a:t>Demo: Creating FAQs from testing notes</a:t>
            </a:r>
          </a:p>
          <a:p>
            <a:pPr marL="228600" lvl="0" indent="-254000" algn="l" rtl="0">
              <a:lnSpc>
                <a:spcPct val="120000"/>
              </a:lnSpc>
              <a:spcBef>
                <a:spcPts val="0"/>
              </a:spcBef>
              <a:spcAft>
                <a:spcPts val="0"/>
              </a:spcAft>
              <a:buClr>
                <a:schemeClr val="lt1"/>
              </a:buClr>
              <a:buSzPts val="4000"/>
              <a:buChar char="•"/>
            </a:pPr>
            <a:r>
              <a:rPr lang="en-US" dirty="0"/>
              <a:t>Demo: Templates for bugs or design docs</a:t>
            </a:r>
            <a:endParaRPr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502"/>
        <p:cNvGrpSpPr/>
        <p:nvPr/>
      </p:nvGrpSpPr>
      <p:grpSpPr>
        <a:xfrm>
          <a:off x="0" y="0"/>
          <a:ext cx="0" cy="0"/>
          <a:chOff x="0" y="0"/>
          <a:chExt cx="0" cy="0"/>
        </a:xfrm>
      </p:grpSpPr>
      <p:sp>
        <p:nvSpPr>
          <p:cNvPr id="503" name="Google Shape;503;p40"/>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ACTION ITEMS</a:t>
            </a:r>
            <a:endParaRPr/>
          </a:p>
        </p:txBody>
      </p:sp>
      <p:sp>
        <p:nvSpPr>
          <p:cNvPr id="504" name="Google Shape;504;p40"/>
          <p:cNvSpPr txBox="1">
            <a:spLocks noGrp="1"/>
          </p:cNvSpPr>
          <p:nvPr>
            <p:ph type="body" idx="1"/>
          </p:nvPr>
        </p:nvSpPr>
        <p:spPr>
          <a:xfrm>
            <a:off x="1141412" y="1408669"/>
            <a:ext cx="6216651" cy="4382531"/>
          </a:xfrm>
          <a:prstGeom prst="rect">
            <a:avLst/>
          </a:prstGeom>
          <a:noFill/>
          <a:ln>
            <a:noFill/>
          </a:ln>
        </p:spPr>
        <p:txBody>
          <a:bodyPr spcFirstLastPara="1" wrap="square" lIns="91425" tIns="45700" rIns="91425" bIns="45700" anchor="t" anchorCtr="0">
            <a:normAutofit/>
          </a:bodyPr>
          <a:lstStyle/>
          <a:p>
            <a:pPr marL="228600" lvl="0" indent="0" algn="l" rtl="0">
              <a:lnSpc>
                <a:spcPct val="120000"/>
              </a:lnSpc>
              <a:spcBef>
                <a:spcPts val="0"/>
              </a:spcBef>
              <a:spcAft>
                <a:spcPts val="0"/>
              </a:spcAft>
              <a:buClr>
                <a:schemeClr val="lt1"/>
              </a:buClr>
              <a:buSzPts val="4000"/>
              <a:buNone/>
            </a:pPr>
            <a:r>
              <a:rPr lang="en-US" dirty="0"/>
              <a:t>What will you do next?</a:t>
            </a:r>
          </a:p>
          <a:p>
            <a:pPr marL="228600" lvl="0" indent="0" algn="l" rtl="0">
              <a:lnSpc>
                <a:spcPct val="120000"/>
              </a:lnSpc>
              <a:spcBef>
                <a:spcPts val="0"/>
              </a:spcBef>
              <a:spcAft>
                <a:spcPts val="0"/>
              </a:spcAft>
              <a:buClr>
                <a:schemeClr val="lt1"/>
              </a:buClr>
              <a:buSzPts val="4000"/>
              <a:buNone/>
            </a:pPr>
            <a:endParaRPr lang="en-US" dirty="0"/>
          </a:p>
          <a:p>
            <a:pPr marL="228600" lvl="0" indent="0" algn="l" rtl="0">
              <a:lnSpc>
                <a:spcPct val="120000"/>
              </a:lnSpc>
              <a:spcBef>
                <a:spcPts val="0"/>
              </a:spcBef>
              <a:spcAft>
                <a:spcPts val="0"/>
              </a:spcAft>
              <a:buClr>
                <a:schemeClr val="lt1"/>
              </a:buClr>
              <a:buSzPts val="4000"/>
              <a:buNone/>
            </a:pPr>
            <a:r>
              <a:rPr lang="en-US" dirty="0"/>
              <a:t>Try AI analysis for:</a:t>
            </a:r>
          </a:p>
          <a:p>
            <a:pPr marL="742950" lvl="0" indent="-514350" algn="l" rtl="0">
              <a:lnSpc>
                <a:spcPct val="120000"/>
              </a:lnSpc>
              <a:spcBef>
                <a:spcPts val="0"/>
              </a:spcBef>
              <a:spcAft>
                <a:spcPts val="0"/>
              </a:spcAft>
              <a:buClr>
                <a:schemeClr val="lt1"/>
              </a:buClr>
              <a:buSzPts val="4000"/>
              <a:buAutoNum type="arabicPeriod"/>
            </a:pPr>
            <a:r>
              <a:rPr lang="en-US" dirty="0"/>
              <a:t>Concrete steps</a:t>
            </a:r>
          </a:p>
          <a:p>
            <a:pPr marL="742950" lvl="0" indent="-514350" algn="l" rtl="0">
              <a:lnSpc>
                <a:spcPct val="120000"/>
              </a:lnSpc>
              <a:spcBef>
                <a:spcPts val="0"/>
              </a:spcBef>
              <a:spcAft>
                <a:spcPts val="0"/>
              </a:spcAft>
              <a:buClr>
                <a:schemeClr val="lt1"/>
              </a:buClr>
              <a:buSzPts val="4000"/>
              <a:buAutoNum type="arabicPeriod"/>
            </a:pPr>
            <a:r>
              <a:rPr lang="en-US" dirty="0"/>
              <a:t>Related ideas</a:t>
            </a:r>
          </a:p>
          <a:p>
            <a:pPr marL="742950" lvl="0" indent="-514350" algn="l" rtl="0">
              <a:lnSpc>
                <a:spcPct val="120000"/>
              </a:lnSpc>
              <a:spcBef>
                <a:spcPts val="0"/>
              </a:spcBef>
              <a:spcAft>
                <a:spcPts val="0"/>
              </a:spcAft>
              <a:buClr>
                <a:schemeClr val="lt1"/>
              </a:buClr>
              <a:buSzPts val="4000"/>
              <a:buAutoNum type="arabicPeriod"/>
            </a:pPr>
            <a:r>
              <a:rPr lang="en-US" dirty="0"/>
              <a:t>Plan over time</a:t>
            </a:r>
          </a:p>
          <a:p>
            <a:pPr marL="742950" lvl="0" indent="-514350" algn="l" rtl="0">
              <a:lnSpc>
                <a:spcPct val="120000"/>
              </a:lnSpc>
              <a:spcBef>
                <a:spcPts val="0"/>
              </a:spcBef>
              <a:spcAft>
                <a:spcPts val="0"/>
              </a:spcAft>
              <a:buClr>
                <a:schemeClr val="lt1"/>
              </a:buClr>
              <a:buSzPts val="4000"/>
              <a:buAutoNum type="arabicPeriod"/>
            </a:pPr>
            <a:endParaRPr dirty="0"/>
          </a:p>
        </p:txBody>
      </p:sp>
      <p:sp>
        <p:nvSpPr>
          <p:cNvPr id="505" name="Google Shape;505;p40"/>
          <p:cNvSpPr txBox="1"/>
          <p:nvPr/>
        </p:nvSpPr>
        <p:spPr>
          <a:xfrm>
            <a:off x="7772400" y="1408669"/>
            <a:ext cx="4100945" cy="483209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Follow-ups? Questions?</a:t>
            </a:r>
            <a:endParaRPr dirty="0"/>
          </a:p>
          <a:p>
            <a:pPr marL="0" marR="0" lvl="0" indent="0" algn="l" rtl="0">
              <a:spcBef>
                <a:spcPts val="0"/>
              </a:spcBef>
              <a:spcAft>
                <a:spcPts val="0"/>
              </a:spcAft>
              <a:buNone/>
            </a:pPr>
            <a:endParaRPr sz="2800" dirty="0">
              <a:solidFill>
                <a:schemeClr val="lt1"/>
              </a:solidFill>
              <a:latin typeface="Twentieth Century"/>
              <a:ea typeface="Twentieth Century"/>
              <a:cs typeface="Twentieth Century"/>
              <a:sym typeface="Twentieth Century"/>
            </a:endParaRPr>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Rachel Kibler</a:t>
            </a:r>
            <a:endParaRPr dirty="0"/>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Tester, Speaker, Trainer</a:t>
            </a:r>
            <a:endParaRPr dirty="0"/>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LI: </a:t>
            </a:r>
            <a:r>
              <a:rPr lang="en-US" sz="2800" dirty="0" err="1">
                <a:solidFill>
                  <a:schemeClr val="lt1"/>
                </a:solidFill>
                <a:latin typeface="Twentieth Century"/>
                <a:ea typeface="Twentieth Century"/>
                <a:cs typeface="Twentieth Century"/>
                <a:sym typeface="Twentieth Century"/>
              </a:rPr>
              <a:t>racheljoi</a:t>
            </a:r>
            <a:endParaRPr sz="2800" dirty="0">
              <a:solidFill>
                <a:schemeClr val="lt1"/>
              </a:solidFill>
              <a:latin typeface="Twentieth Century"/>
              <a:ea typeface="Twentieth Century"/>
              <a:cs typeface="Twentieth Century"/>
              <a:sym typeface="Twentieth Century"/>
            </a:endParaRPr>
          </a:p>
          <a:p>
            <a:pPr marL="0" marR="0" lvl="0" indent="0" algn="l" rtl="0">
              <a:spcBef>
                <a:spcPts val="0"/>
              </a:spcBef>
              <a:spcAft>
                <a:spcPts val="0"/>
              </a:spcAft>
              <a:buNone/>
            </a:pPr>
            <a:r>
              <a:rPr lang="en-US" sz="2800" u="sng" dirty="0">
                <a:solidFill>
                  <a:schemeClr val="lt1"/>
                </a:solidFill>
                <a:latin typeface="Twentieth Century"/>
                <a:ea typeface="Twentieth Century"/>
                <a:cs typeface="Twentieth Century"/>
                <a:sym typeface="Twentieth Century"/>
                <a:hlinkClick r:id="rId3">
                  <a:extLst>
                    <a:ext uri="{A12FA001-AC4F-418D-AE19-62706E023703}">
                      <ahyp:hlinkClr xmlns:ahyp="http://schemas.microsoft.com/office/drawing/2018/hyperlinkcolor" val="tx"/>
                    </a:ext>
                  </a:extLst>
                </a:hlinkClick>
              </a:rPr>
              <a:t>rachel@kibler.tech</a:t>
            </a:r>
            <a:endParaRPr sz="2800" dirty="0">
              <a:solidFill>
                <a:schemeClr val="lt1"/>
              </a:solidFill>
              <a:latin typeface="Twentieth Century"/>
              <a:ea typeface="Twentieth Century"/>
              <a:cs typeface="Twentieth Century"/>
              <a:sym typeface="Twentieth Century"/>
            </a:endParaRPr>
          </a:p>
          <a:p>
            <a:pPr marL="0" marR="0" lvl="0" indent="0" algn="l" rtl="0">
              <a:spcBef>
                <a:spcPts val="0"/>
              </a:spcBef>
              <a:spcAft>
                <a:spcPts val="0"/>
              </a:spcAft>
              <a:buNone/>
            </a:pPr>
            <a:endParaRPr sz="2800" dirty="0">
              <a:solidFill>
                <a:schemeClr val="lt1"/>
              </a:solidFill>
              <a:latin typeface="Twentieth Century"/>
              <a:ea typeface="Twentieth Century"/>
              <a:cs typeface="Twentieth Century"/>
              <a:sym typeface="Twentieth Century"/>
            </a:endParaRPr>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Carl Kibler</a:t>
            </a:r>
            <a:endParaRPr dirty="0"/>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Engineer, Speaker</a:t>
            </a:r>
            <a:endParaRPr dirty="0"/>
          </a:p>
          <a:p>
            <a:pPr marL="0" marR="0" lvl="0" indent="0" algn="l" rtl="0">
              <a:spcBef>
                <a:spcPts val="0"/>
              </a:spcBef>
              <a:spcAft>
                <a:spcPts val="0"/>
              </a:spcAft>
              <a:buNone/>
            </a:pPr>
            <a:r>
              <a:rPr lang="en-US" sz="2800" dirty="0">
                <a:solidFill>
                  <a:schemeClr val="lt1"/>
                </a:solidFill>
                <a:latin typeface="Twentieth Century"/>
                <a:ea typeface="Twentieth Century"/>
                <a:cs typeface="Twentieth Century"/>
                <a:sym typeface="Twentieth Century"/>
              </a:rPr>
              <a:t>LI: </a:t>
            </a:r>
            <a:r>
              <a:rPr lang="en-US" sz="2800" dirty="0" err="1">
                <a:solidFill>
                  <a:schemeClr val="lt1"/>
                </a:solidFill>
                <a:latin typeface="Twentieth Century"/>
                <a:ea typeface="Twentieth Century"/>
                <a:cs typeface="Twentieth Century"/>
                <a:sym typeface="Twentieth Century"/>
              </a:rPr>
              <a:t>carlkibler</a:t>
            </a:r>
            <a:endParaRPr sz="2800" dirty="0">
              <a:solidFill>
                <a:schemeClr val="lt1"/>
              </a:solidFill>
              <a:latin typeface="Twentieth Century"/>
              <a:ea typeface="Twentieth Century"/>
              <a:cs typeface="Twentieth Century"/>
              <a:sym typeface="Twentieth Century"/>
            </a:endParaRPr>
          </a:p>
          <a:p>
            <a:pPr marL="0" marR="0" lvl="0" indent="0" algn="l" rtl="0">
              <a:spcBef>
                <a:spcPts val="0"/>
              </a:spcBef>
              <a:spcAft>
                <a:spcPts val="0"/>
              </a:spcAft>
              <a:buNone/>
            </a:pPr>
            <a:r>
              <a:rPr lang="en-US" sz="2800" u="sng" dirty="0">
                <a:solidFill>
                  <a:schemeClr val="lt1"/>
                </a:solidFill>
                <a:latin typeface="Twentieth Century"/>
                <a:ea typeface="Twentieth Century"/>
                <a:cs typeface="Twentieth Century"/>
                <a:sym typeface="Twentieth Century"/>
                <a:hlinkClick r:id="rId4">
                  <a:extLst>
                    <a:ext uri="{A12FA001-AC4F-418D-AE19-62706E023703}">
                      <ahyp:hlinkClr xmlns:ahyp="http://schemas.microsoft.com/office/drawing/2018/hyperlinkcolor" val="tx"/>
                    </a:ext>
                  </a:extLst>
                </a:hlinkClick>
              </a:rPr>
              <a:t>carl@kibler.tech</a:t>
            </a:r>
            <a:r>
              <a:rPr lang="en-US" sz="2800" dirty="0">
                <a:solidFill>
                  <a:schemeClr val="lt1"/>
                </a:solidFill>
                <a:latin typeface="Twentieth Century"/>
                <a:ea typeface="Twentieth Century"/>
                <a:cs typeface="Twentieth Century"/>
                <a:sym typeface="Twentieth Century"/>
              </a:rPr>
              <a:t> </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58"/>
        <p:cNvGrpSpPr/>
        <p:nvPr/>
      </p:nvGrpSpPr>
      <p:grpSpPr>
        <a:xfrm>
          <a:off x="0" y="0"/>
          <a:ext cx="0" cy="0"/>
          <a:chOff x="0" y="0"/>
          <a:chExt cx="0" cy="0"/>
        </a:xfrm>
      </p:grpSpPr>
      <p:sp>
        <p:nvSpPr>
          <p:cNvPr id="259" name="Google Shape;259;p4"/>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GOALS OF THE WORKSHOP</a:t>
            </a:r>
            <a:endParaRPr/>
          </a:p>
        </p:txBody>
      </p:sp>
      <p:sp>
        <p:nvSpPr>
          <p:cNvPr id="260" name="Google Shape;260;p4"/>
          <p:cNvSpPr txBox="1">
            <a:spLocks noGrp="1"/>
          </p:cNvSpPr>
          <p:nvPr>
            <p:ph type="body" idx="1"/>
          </p:nvPr>
        </p:nvSpPr>
        <p:spPr>
          <a:xfrm>
            <a:off x="838200" y="1825625"/>
            <a:ext cx="10515600" cy="3854739"/>
          </a:xfrm>
          <a:prstGeom prst="rect">
            <a:avLst/>
          </a:prstGeom>
          <a:noFill/>
          <a:ln>
            <a:noFill/>
          </a:ln>
        </p:spPr>
        <p:txBody>
          <a:bodyPr spcFirstLastPara="1" wrap="square" lIns="91425" tIns="45700" rIns="91425" bIns="45700" anchor="t" anchorCtr="0">
            <a:normAutofit fontScale="92500" lnSpcReduction="10000"/>
          </a:bodyPr>
          <a:lstStyle/>
          <a:p>
            <a:pPr marL="228600" lvl="0" indent="-234950" algn="l" rtl="0">
              <a:lnSpc>
                <a:spcPct val="120000"/>
              </a:lnSpc>
              <a:spcBef>
                <a:spcPts val="0"/>
              </a:spcBef>
              <a:spcAft>
                <a:spcPts val="0"/>
              </a:spcAft>
              <a:buClr>
                <a:schemeClr val="lt1"/>
              </a:buClr>
              <a:buSzPct val="125000"/>
              <a:buChar char="•"/>
            </a:pPr>
            <a:r>
              <a:rPr lang="en-US" dirty="0"/>
              <a:t>Become comfortable exploring with AI</a:t>
            </a:r>
            <a:endParaRPr dirty="0"/>
          </a:p>
          <a:p>
            <a:pPr marL="228600" lvl="0" indent="-234950" algn="l" rtl="0">
              <a:lnSpc>
                <a:spcPct val="120000"/>
              </a:lnSpc>
              <a:spcBef>
                <a:spcPts val="1000"/>
              </a:spcBef>
              <a:spcAft>
                <a:spcPts val="0"/>
              </a:spcAft>
              <a:buClr>
                <a:schemeClr val="lt1"/>
              </a:buClr>
              <a:buSzPct val="125000"/>
              <a:buChar char="•"/>
            </a:pPr>
            <a:r>
              <a:rPr lang="en-US" dirty="0"/>
              <a:t>Generate test cases, test data, and other artifacts</a:t>
            </a:r>
            <a:endParaRPr dirty="0"/>
          </a:p>
          <a:p>
            <a:pPr marL="228600" lvl="0" indent="-234950" algn="l" rtl="0">
              <a:lnSpc>
                <a:spcPct val="120000"/>
              </a:lnSpc>
              <a:spcBef>
                <a:spcPts val="1000"/>
              </a:spcBef>
              <a:spcAft>
                <a:spcPts val="0"/>
              </a:spcAft>
              <a:buClr>
                <a:schemeClr val="lt1"/>
              </a:buClr>
              <a:buSzPct val="125000"/>
              <a:buChar char="•"/>
            </a:pPr>
            <a:r>
              <a:rPr lang="en-US" dirty="0"/>
              <a:t>Evolve SQL and code</a:t>
            </a:r>
            <a:endParaRPr dirty="0"/>
          </a:p>
          <a:p>
            <a:pPr marL="228600" lvl="0" indent="-234950" algn="l" rtl="0">
              <a:lnSpc>
                <a:spcPct val="120000"/>
              </a:lnSpc>
              <a:spcBef>
                <a:spcPts val="1000"/>
              </a:spcBef>
              <a:spcAft>
                <a:spcPts val="0"/>
              </a:spcAft>
              <a:buClr>
                <a:schemeClr val="lt1"/>
              </a:buClr>
              <a:buSzPct val="125000"/>
              <a:buChar char="•"/>
            </a:pPr>
            <a:r>
              <a:rPr lang="en-US" dirty="0"/>
              <a:t>Iterate to improve</a:t>
            </a:r>
            <a:endParaRPr dirty="0"/>
          </a:p>
          <a:p>
            <a:pPr marL="228600" lvl="0" indent="-234950" algn="l" rtl="0">
              <a:lnSpc>
                <a:spcPct val="120000"/>
              </a:lnSpc>
              <a:spcBef>
                <a:spcPts val="1000"/>
              </a:spcBef>
              <a:spcAft>
                <a:spcPts val="0"/>
              </a:spcAft>
              <a:buClr>
                <a:schemeClr val="lt1"/>
              </a:buClr>
              <a:buSzPct val="125000"/>
              <a:buChar char="•"/>
            </a:pPr>
            <a:r>
              <a:rPr lang="en-US" dirty="0"/>
              <a:t>Understand the limitations</a:t>
            </a:r>
            <a:endParaRPr dirty="0"/>
          </a:p>
          <a:p>
            <a:pPr marL="228600" lvl="0" indent="-234950" algn="l" rtl="0">
              <a:lnSpc>
                <a:spcPct val="120000"/>
              </a:lnSpc>
              <a:spcBef>
                <a:spcPts val="1000"/>
              </a:spcBef>
              <a:spcAft>
                <a:spcPts val="0"/>
              </a:spcAft>
              <a:buClr>
                <a:schemeClr val="lt1"/>
              </a:buClr>
              <a:buSzPct val="125000"/>
              <a:buChar char="•"/>
            </a:pPr>
            <a:r>
              <a:rPr lang="en-US" b="1" dirty="0"/>
              <a:t>Prime you with ideas</a:t>
            </a:r>
            <a:endParaRPr dirty="0"/>
          </a:p>
        </p:txBody>
      </p:sp>
      <p:sp>
        <p:nvSpPr>
          <p:cNvPr id="261" name="Google Shape;261;p4"/>
          <p:cNvSpPr txBox="1"/>
          <p:nvPr/>
        </p:nvSpPr>
        <p:spPr>
          <a:xfrm>
            <a:off x="5818910" y="3752994"/>
            <a:ext cx="4849090" cy="144655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b="0" i="0" u="none" strike="noStrike" cap="none" dirty="0">
                <a:solidFill>
                  <a:srgbClr val="FFC000"/>
                </a:solidFill>
                <a:latin typeface="Twentieth Century"/>
                <a:ea typeface="Twentieth Century"/>
                <a:cs typeface="Twentieth Century"/>
                <a:sym typeface="Twentieth Century"/>
              </a:rPr>
              <a:t>Skill and comfort will come from </a:t>
            </a:r>
            <a:r>
              <a:rPr lang="en-US" sz="4400" b="1" i="0" u="none" strike="noStrike" cap="none" dirty="0">
                <a:solidFill>
                  <a:srgbClr val="FFC000"/>
                </a:solidFill>
                <a:latin typeface="Twentieth Century"/>
                <a:ea typeface="Twentieth Century"/>
                <a:cs typeface="Twentieth Century"/>
                <a:sym typeface="Twentieth Century"/>
              </a:rPr>
              <a:t>play</a:t>
            </a:r>
            <a:r>
              <a:rPr lang="en-US" sz="4400" b="0" i="0" u="none" strike="noStrike" cap="none" dirty="0">
                <a:solidFill>
                  <a:srgbClr val="FFC000"/>
                </a:solidFill>
                <a:latin typeface="Twentieth Century"/>
                <a:ea typeface="Twentieth Century"/>
                <a:cs typeface="Twentieth Century"/>
                <a:sym typeface="Twentieth Century"/>
              </a:rPr>
              <a:t>.</a:t>
            </a:r>
            <a:endParaRPr dirty="0">
              <a:solidFill>
                <a:srgbClr val="FFC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5"/>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EXPECTATIONS</a:t>
            </a:r>
            <a:endParaRPr/>
          </a:p>
        </p:txBody>
      </p:sp>
      <p:sp>
        <p:nvSpPr>
          <p:cNvPr id="267" name="Google Shape;267;p5"/>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0" marR="0" lvl="0" indent="0" algn="l" rtl="0">
              <a:lnSpc>
                <a:spcPct val="150000"/>
              </a:lnSpc>
              <a:spcBef>
                <a:spcPts val="0"/>
              </a:spcBef>
              <a:spcAft>
                <a:spcPts val="0"/>
              </a:spcAft>
              <a:buClr>
                <a:schemeClr val="lt1"/>
              </a:buClr>
              <a:buSzPts val="3500"/>
              <a:buFont typeface="Arial"/>
              <a:buNone/>
            </a:pPr>
            <a:r>
              <a:rPr lang="en-US" sz="2800" b="0" i="0" u="none" strike="noStrike" cap="none" dirty="0">
                <a:solidFill>
                  <a:schemeClr val="lt1"/>
                </a:solidFill>
                <a:latin typeface="Twentieth Century"/>
                <a:ea typeface="Twentieth Century"/>
                <a:cs typeface="Twentieth Century"/>
                <a:sym typeface="Twentieth Century"/>
              </a:rPr>
              <a:t>55 minutes then 10 minute breaks</a:t>
            </a:r>
            <a:endParaRPr dirty="0"/>
          </a:p>
          <a:p>
            <a:pPr marL="0" marR="0" lvl="0" indent="0" algn="l" rtl="0">
              <a:lnSpc>
                <a:spcPct val="150000"/>
              </a:lnSpc>
              <a:spcBef>
                <a:spcPts val="1000"/>
              </a:spcBef>
              <a:spcAft>
                <a:spcPts val="0"/>
              </a:spcAft>
              <a:buClr>
                <a:schemeClr val="lt1"/>
              </a:buClr>
              <a:buSzPts val="3500"/>
              <a:buFont typeface="Arial"/>
              <a:buNone/>
            </a:pPr>
            <a:r>
              <a:rPr lang="en-US" sz="2800" b="0" i="0" u="none" strike="noStrike" cap="none" dirty="0">
                <a:solidFill>
                  <a:schemeClr val="lt1"/>
                </a:solidFill>
                <a:latin typeface="Twentieth Century"/>
                <a:ea typeface="Twentieth Century"/>
                <a:cs typeface="Twentieth Century"/>
                <a:sym typeface="Twentieth Century"/>
              </a:rPr>
              <a:t>¼ lecture, ¾ exercises</a:t>
            </a:r>
          </a:p>
          <a:p>
            <a:pPr marL="0" marR="0" lvl="0" indent="0" algn="l" rtl="0">
              <a:lnSpc>
                <a:spcPct val="150000"/>
              </a:lnSpc>
              <a:spcBef>
                <a:spcPts val="1000"/>
              </a:spcBef>
              <a:spcAft>
                <a:spcPts val="0"/>
              </a:spcAft>
              <a:buClr>
                <a:schemeClr val="lt1"/>
              </a:buClr>
              <a:buSzPts val="3500"/>
              <a:buFont typeface="Arial"/>
              <a:buNone/>
            </a:pPr>
            <a:r>
              <a:rPr lang="en-US" sz="2800" dirty="0"/>
              <a:t>Every exercise will have a debrief</a:t>
            </a:r>
          </a:p>
          <a:p>
            <a:pPr marL="0" marR="0" lvl="0" indent="0" algn="l" rtl="0">
              <a:lnSpc>
                <a:spcPct val="150000"/>
              </a:lnSpc>
              <a:spcBef>
                <a:spcPts val="1000"/>
              </a:spcBef>
              <a:spcAft>
                <a:spcPts val="0"/>
              </a:spcAft>
              <a:buClr>
                <a:schemeClr val="lt1"/>
              </a:buClr>
              <a:buSzPts val="3500"/>
              <a:buFont typeface="Arial"/>
              <a:buNone/>
            </a:pPr>
            <a:r>
              <a:rPr lang="en-US" sz="2800" b="0" i="0" u="none" strike="noStrike" cap="none" dirty="0">
                <a:solidFill>
                  <a:schemeClr val="lt1"/>
                </a:solidFill>
                <a:latin typeface="Twentieth Century"/>
                <a:ea typeface="Twentieth Century"/>
                <a:cs typeface="Twentieth Century"/>
                <a:sym typeface="Twentieth Century"/>
              </a:rPr>
              <a:t>Work with the people around you to keep things moving</a:t>
            </a:r>
            <a:endParaRPr dirty="0"/>
          </a:p>
          <a:p>
            <a:pPr marL="0" marR="0" lvl="0" indent="0" algn="l" rtl="0">
              <a:lnSpc>
                <a:spcPct val="150000"/>
              </a:lnSpc>
              <a:spcBef>
                <a:spcPts val="1000"/>
              </a:spcBef>
              <a:spcAft>
                <a:spcPts val="0"/>
              </a:spcAft>
              <a:buClr>
                <a:schemeClr val="lt1"/>
              </a:buClr>
              <a:buSzPts val="3500"/>
              <a:buFont typeface="Arial"/>
              <a:buNone/>
            </a:pPr>
            <a:r>
              <a:rPr lang="en-US" sz="2800" b="0" i="0" u="none" strike="noStrike" cap="none" dirty="0">
                <a:solidFill>
                  <a:schemeClr val="lt1"/>
                </a:solidFill>
                <a:latin typeface="Twentieth Century"/>
                <a:ea typeface="Twentieth Century"/>
                <a:cs typeface="Twentieth Century"/>
                <a:sym typeface="Twentieth Century"/>
              </a:rPr>
              <a:t>Ask questions – we will answer or queue them for later</a:t>
            </a:r>
            <a:endParaRPr dirty="0"/>
          </a:p>
          <a:p>
            <a:pPr marL="0" marR="0" lvl="0" indent="0" algn="l" rtl="0">
              <a:lnSpc>
                <a:spcPct val="150000"/>
              </a:lnSpc>
              <a:spcBef>
                <a:spcPts val="1000"/>
              </a:spcBef>
              <a:spcAft>
                <a:spcPts val="0"/>
              </a:spcAft>
              <a:buClr>
                <a:schemeClr val="lt1"/>
              </a:buClr>
              <a:buSzPts val="3500"/>
              <a:buFont typeface="Arial"/>
              <a:buNone/>
            </a:pPr>
            <a:endParaRPr sz="2800" b="0" i="0" u="none" strike="noStrike" cap="none" dirty="0">
              <a:solidFill>
                <a:schemeClr val="lt1"/>
              </a:solidFill>
              <a:latin typeface="Twentieth Century"/>
              <a:ea typeface="Twentieth Century"/>
              <a:cs typeface="Twentieth Century"/>
              <a:sym typeface="Twentieth Centur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72"/>
        <p:cNvGrpSpPr/>
        <p:nvPr/>
      </p:nvGrpSpPr>
      <p:grpSpPr>
        <a:xfrm>
          <a:off x="0" y="0"/>
          <a:ext cx="0" cy="0"/>
          <a:chOff x="0" y="0"/>
          <a:chExt cx="0" cy="0"/>
        </a:xfrm>
      </p:grpSpPr>
      <p:sp>
        <p:nvSpPr>
          <p:cNvPr id="273" name="Google Shape;273;p6"/>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WHAT IS SUCCESS TO YOU?</a:t>
            </a:r>
            <a:endParaRPr/>
          </a:p>
        </p:txBody>
      </p:sp>
      <p:sp>
        <p:nvSpPr>
          <p:cNvPr id="274" name="Google Shape;274;p6"/>
          <p:cNvSpPr txBox="1">
            <a:spLocks noGrp="1"/>
          </p:cNvSpPr>
          <p:nvPr>
            <p:ph type="body" idx="1"/>
          </p:nvPr>
        </p:nvSpPr>
        <p:spPr>
          <a:xfrm>
            <a:off x="1141412" y="1408669"/>
            <a:ext cx="9905999" cy="4382531"/>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4000"/>
              <a:buNone/>
            </a:pPr>
            <a:r>
              <a:rPr lang="en-US" dirty="0"/>
              <a:t>How many of you have used ChatGPT (or similar) for any reason?</a:t>
            </a:r>
          </a:p>
          <a:p>
            <a:pPr marL="0" lvl="0" indent="0" algn="l" rtl="0">
              <a:lnSpc>
                <a:spcPct val="120000"/>
              </a:lnSpc>
              <a:spcBef>
                <a:spcPts val="0"/>
              </a:spcBef>
              <a:spcAft>
                <a:spcPts val="0"/>
              </a:spcAft>
              <a:buClr>
                <a:schemeClr val="lt1"/>
              </a:buClr>
              <a:buSzPts val="4000"/>
              <a:buNone/>
            </a:pPr>
            <a:r>
              <a:rPr lang="en-US" dirty="0"/>
              <a:t>How many of you have used it for fun?</a:t>
            </a:r>
          </a:p>
          <a:p>
            <a:pPr marL="0" lvl="0" indent="0" algn="l" rtl="0">
              <a:lnSpc>
                <a:spcPct val="120000"/>
              </a:lnSpc>
              <a:spcBef>
                <a:spcPts val="0"/>
              </a:spcBef>
              <a:spcAft>
                <a:spcPts val="0"/>
              </a:spcAft>
              <a:buClr>
                <a:schemeClr val="lt1"/>
              </a:buClr>
              <a:buSzPts val="4000"/>
              <a:buNone/>
            </a:pPr>
            <a:r>
              <a:rPr lang="en-US" dirty="0"/>
              <a:t>How many of you have used it for work?</a:t>
            </a:r>
          </a:p>
          <a:p>
            <a:pPr marL="0" lvl="0" indent="0" algn="l" rtl="0">
              <a:lnSpc>
                <a:spcPct val="120000"/>
              </a:lnSpc>
              <a:spcBef>
                <a:spcPts val="0"/>
              </a:spcBef>
              <a:spcAft>
                <a:spcPts val="0"/>
              </a:spcAft>
              <a:buClr>
                <a:schemeClr val="lt1"/>
              </a:buClr>
              <a:buSzPts val="4000"/>
              <a:buNone/>
            </a:pPr>
            <a:r>
              <a:rPr lang="en-US" dirty="0"/>
              <a:t>What do you want to learn?</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85"/>
        <p:cNvGrpSpPr/>
        <p:nvPr/>
      </p:nvGrpSpPr>
      <p:grpSpPr>
        <a:xfrm>
          <a:off x="0" y="0"/>
          <a:ext cx="0" cy="0"/>
          <a:chOff x="0" y="0"/>
          <a:chExt cx="0" cy="0"/>
        </a:xfrm>
      </p:grpSpPr>
      <p:sp>
        <p:nvSpPr>
          <p:cNvPr id="286" name="Google Shape;286;p8"/>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STATE OF AI</a:t>
            </a:r>
            <a:endParaRPr/>
          </a:p>
        </p:txBody>
      </p:sp>
      <p:sp>
        <p:nvSpPr>
          <p:cNvPr id="287" name="Google Shape;287;p8"/>
          <p:cNvSpPr txBox="1">
            <a:spLocks noGrp="1"/>
          </p:cNvSpPr>
          <p:nvPr>
            <p:ph type="body" idx="1"/>
          </p:nvPr>
        </p:nvSpPr>
        <p:spPr>
          <a:xfrm>
            <a:off x="1141412" y="1408669"/>
            <a:ext cx="9905999" cy="5019840"/>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1000"/>
              </a:spcBef>
              <a:spcAft>
                <a:spcPts val="0"/>
              </a:spcAft>
              <a:buClr>
                <a:schemeClr val="lt1"/>
              </a:buClr>
              <a:buSzPct val="125000"/>
              <a:buNone/>
            </a:pPr>
            <a:r>
              <a:rPr lang="en-US" dirty="0"/>
              <a:t>”AI” is currently </a:t>
            </a:r>
            <a:r>
              <a:rPr lang="en-US" i="1" dirty="0"/>
              <a:t>mostly</a:t>
            </a:r>
            <a:r>
              <a:rPr lang="en-US" dirty="0"/>
              <a:t> </a:t>
            </a:r>
            <a:r>
              <a:rPr lang="en-US" b="1" dirty="0"/>
              <a:t>L</a:t>
            </a:r>
            <a:r>
              <a:rPr lang="en-US" dirty="0"/>
              <a:t>arge </a:t>
            </a:r>
            <a:r>
              <a:rPr lang="en-US" b="1" dirty="0"/>
              <a:t>L</a:t>
            </a:r>
            <a:r>
              <a:rPr lang="en-US" dirty="0"/>
              <a:t>anguage </a:t>
            </a:r>
            <a:r>
              <a:rPr lang="en-US" b="1" dirty="0"/>
              <a:t>M</a:t>
            </a:r>
            <a:r>
              <a:rPr lang="en-US" dirty="0"/>
              <a:t>odels. </a:t>
            </a:r>
          </a:p>
          <a:p>
            <a:pPr marL="0" lvl="0" indent="0" algn="l" rtl="0">
              <a:lnSpc>
                <a:spcPct val="120000"/>
              </a:lnSpc>
              <a:spcBef>
                <a:spcPts val="1000"/>
              </a:spcBef>
              <a:spcAft>
                <a:spcPts val="0"/>
              </a:spcAft>
              <a:buClr>
                <a:schemeClr val="lt1"/>
              </a:buClr>
              <a:buSzPct val="125000"/>
              <a:buNone/>
            </a:pPr>
            <a:r>
              <a:rPr lang="en-US" sz="2300" dirty="0"/>
              <a:t>	OpenAI’s ChatGPT	</a:t>
            </a:r>
            <a:r>
              <a:rPr lang="en-US" sz="2300" dirty="0" err="1"/>
              <a:t>Anthropic’s</a:t>
            </a:r>
            <a:r>
              <a:rPr lang="en-US" sz="2300" dirty="0"/>
              <a:t> Claude 		Mistal</a:t>
            </a:r>
          </a:p>
          <a:p>
            <a:pPr marL="0" lvl="0" indent="0" algn="l" rtl="0">
              <a:lnSpc>
                <a:spcPct val="120000"/>
              </a:lnSpc>
              <a:spcBef>
                <a:spcPts val="1000"/>
              </a:spcBef>
              <a:spcAft>
                <a:spcPts val="0"/>
              </a:spcAft>
              <a:buClr>
                <a:schemeClr val="lt1"/>
              </a:buClr>
              <a:buSzPct val="125000"/>
              <a:buNone/>
            </a:pPr>
            <a:r>
              <a:rPr lang="en-US" sz="2300" dirty="0"/>
              <a:t>	Google’s Gemini 	Meta’s Llama		</a:t>
            </a:r>
            <a:r>
              <a:rPr lang="en-US" sz="2300" i="1" dirty="0"/>
              <a:t>and endless variations</a:t>
            </a:r>
            <a:endParaRPr lang="en-US" sz="2300" dirty="0"/>
          </a:p>
          <a:p>
            <a:pPr marL="0" lvl="0" indent="0" algn="l" rtl="0">
              <a:lnSpc>
                <a:spcPct val="120000"/>
              </a:lnSpc>
              <a:spcBef>
                <a:spcPts val="1000"/>
              </a:spcBef>
              <a:spcAft>
                <a:spcPts val="0"/>
              </a:spcAft>
              <a:buClr>
                <a:schemeClr val="lt1"/>
              </a:buClr>
              <a:buSzPct val="125000"/>
              <a:buNone/>
            </a:pPr>
            <a:r>
              <a:rPr lang="en-US" dirty="0"/>
              <a:t>Decades of accumulated techniques got good enough. </a:t>
            </a:r>
          </a:p>
          <a:p>
            <a:pPr marL="0" lvl="0" indent="0" algn="l" rtl="0">
              <a:lnSpc>
                <a:spcPct val="120000"/>
              </a:lnSpc>
              <a:spcBef>
                <a:spcPts val="1000"/>
              </a:spcBef>
              <a:spcAft>
                <a:spcPts val="0"/>
              </a:spcAft>
              <a:buClr>
                <a:schemeClr val="lt1"/>
              </a:buClr>
              <a:buSzPct val="125000"/>
              <a:buNone/>
            </a:pPr>
            <a:r>
              <a:rPr lang="en-US" dirty="0"/>
              <a:t>Then the math got fast enough</a:t>
            </a:r>
          </a:p>
          <a:p>
            <a:pPr marL="0" lvl="0" indent="0" algn="l" rtl="0">
              <a:lnSpc>
                <a:spcPct val="120000"/>
              </a:lnSpc>
              <a:spcBef>
                <a:spcPts val="1000"/>
              </a:spcBef>
              <a:spcAft>
                <a:spcPts val="0"/>
              </a:spcAft>
              <a:buClr>
                <a:schemeClr val="lt1"/>
              </a:buClr>
              <a:buSzPct val="125000"/>
              <a:buNone/>
            </a:pPr>
            <a:r>
              <a:rPr lang="en-US" dirty="0"/>
              <a:t>A strong laptop can run useful AI sort-of fast enough to use if you need to do it locally (</a:t>
            </a:r>
            <a:r>
              <a:rPr lang="en-US" sz="2400" dirty="0"/>
              <a:t>LM Studio, </a:t>
            </a:r>
            <a:r>
              <a:rPr lang="en-US" sz="2400" dirty="0" err="1"/>
              <a:t>Ollama</a:t>
            </a:r>
            <a:r>
              <a:rPr lang="en-US" sz="2400" dirty="0"/>
              <a:t>)</a:t>
            </a:r>
            <a:endParaRPr lang="en-US" dirty="0"/>
          </a:p>
          <a:p>
            <a:pPr marL="0" lvl="0" indent="0" algn="l" rtl="0">
              <a:lnSpc>
                <a:spcPct val="120000"/>
              </a:lnSpc>
              <a:spcBef>
                <a:spcPts val="1000"/>
              </a:spcBef>
              <a:spcAft>
                <a:spcPts val="0"/>
              </a:spcAft>
              <a:buClr>
                <a:schemeClr val="lt1"/>
              </a:buClr>
              <a:buSzPct val="125000"/>
              <a:buNone/>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2754"/>
        </a:solidFill>
        <a:effectLst/>
      </p:bgPr>
    </p:bg>
    <p:spTree>
      <p:nvGrpSpPr>
        <p:cNvPr id="1" name="Shape 298"/>
        <p:cNvGrpSpPr/>
        <p:nvPr/>
      </p:nvGrpSpPr>
      <p:grpSpPr>
        <a:xfrm>
          <a:off x="0" y="0"/>
          <a:ext cx="0" cy="0"/>
          <a:chOff x="0" y="0"/>
          <a:chExt cx="0" cy="0"/>
        </a:xfrm>
      </p:grpSpPr>
      <p:sp>
        <p:nvSpPr>
          <p:cNvPr id="299" name="Google Shape;299;p10"/>
          <p:cNvSpPr txBox="1">
            <a:spLocks noGrp="1"/>
          </p:cNvSpPr>
          <p:nvPr>
            <p:ph type="title"/>
          </p:nvPr>
        </p:nvSpPr>
        <p:spPr>
          <a:xfrm>
            <a:off x="1143001" y="541815"/>
            <a:ext cx="9905998" cy="77477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Twentieth Century"/>
              <a:buNone/>
            </a:pPr>
            <a:r>
              <a:rPr lang="en-US"/>
              <a:t>“GENERATIVE” MEANS IT WILL INVENT</a:t>
            </a:r>
            <a:endParaRPr/>
          </a:p>
        </p:txBody>
      </p:sp>
      <p:sp>
        <p:nvSpPr>
          <p:cNvPr id="300" name="Google Shape;300;p10"/>
          <p:cNvSpPr txBox="1">
            <a:spLocks noGrp="1"/>
          </p:cNvSpPr>
          <p:nvPr>
            <p:ph type="body" idx="1"/>
          </p:nvPr>
        </p:nvSpPr>
        <p:spPr>
          <a:xfrm>
            <a:off x="838200" y="1825625"/>
            <a:ext cx="7222067" cy="1171575"/>
          </a:xfrm>
          <a:prstGeom prst="rect">
            <a:avLst/>
          </a:prstGeom>
          <a:noFill/>
          <a:ln>
            <a:noFill/>
          </a:ln>
        </p:spPr>
        <p:txBody>
          <a:bodyPr spcFirstLastPara="1" wrap="square" lIns="91425" tIns="45700" rIns="91425" bIns="45700" anchor="t" anchorCtr="0">
            <a:normAutofit fontScale="92500" lnSpcReduction="20000"/>
          </a:bodyPr>
          <a:lstStyle/>
          <a:p>
            <a:pPr marL="228600" lvl="0" indent="-234950" algn="l" rtl="0">
              <a:lnSpc>
                <a:spcPct val="120000"/>
              </a:lnSpc>
              <a:spcBef>
                <a:spcPts val="0"/>
              </a:spcBef>
              <a:spcAft>
                <a:spcPts val="0"/>
              </a:spcAft>
              <a:buClr>
                <a:schemeClr val="lt1"/>
              </a:buClr>
              <a:buSzPct val="125000"/>
              <a:buChar char="•"/>
            </a:pPr>
            <a:r>
              <a:rPr lang="en-US"/>
              <a:t>GPT is </a:t>
            </a:r>
            <a:r>
              <a:rPr lang="en-US" b="1"/>
              <a:t>Generative</a:t>
            </a:r>
            <a:r>
              <a:rPr lang="en-US"/>
              <a:t> Pre-trained Transformer</a:t>
            </a:r>
            <a:endParaRPr/>
          </a:p>
          <a:p>
            <a:pPr marL="228600" lvl="0" indent="-234950" algn="l" rtl="0">
              <a:lnSpc>
                <a:spcPct val="120000"/>
              </a:lnSpc>
              <a:spcBef>
                <a:spcPts val="1000"/>
              </a:spcBef>
              <a:spcAft>
                <a:spcPts val="0"/>
              </a:spcAft>
              <a:buClr>
                <a:schemeClr val="lt1"/>
              </a:buClr>
              <a:buSzPct val="125000"/>
              <a:buChar char="•"/>
            </a:pPr>
            <a:r>
              <a:rPr lang="en-US"/>
              <a:t>Given a prompt, you </a:t>
            </a:r>
            <a:r>
              <a:rPr lang="en-US" b="1"/>
              <a:t>will</a:t>
            </a:r>
            <a:r>
              <a:rPr lang="en-US"/>
              <a:t> get output</a:t>
            </a:r>
            <a:endParaRPr/>
          </a:p>
        </p:txBody>
      </p:sp>
      <p:sp>
        <p:nvSpPr>
          <p:cNvPr id="301" name="Google Shape;301;p10"/>
          <p:cNvSpPr txBox="1"/>
          <p:nvPr/>
        </p:nvSpPr>
        <p:spPr>
          <a:xfrm>
            <a:off x="2142068" y="3275014"/>
            <a:ext cx="6426200" cy="58578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lt1"/>
              </a:buClr>
              <a:buSzPts val="2800"/>
              <a:buFont typeface="Arial"/>
              <a:buNone/>
            </a:pPr>
            <a:r>
              <a:rPr lang="en-US" sz="2800" b="0" i="1" u="none" strike="noStrike" cap="none">
                <a:solidFill>
                  <a:schemeClr val="lt1"/>
                </a:solidFill>
                <a:latin typeface="Twentieth Century"/>
                <a:ea typeface="Twentieth Century"/>
                <a:cs typeface="Twentieth Century"/>
                <a:sym typeface="Twentieth Century"/>
              </a:rPr>
              <a:t>[unless it thinks you’re breaking a rule]</a:t>
            </a:r>
            <a:endParaRPr/>
          </a:p>
        </p:txBody>
      </p:sp>
      <p:sp>
        <p:nvSpPr>
          <p:cNvPr id="302" name="Google Shape;302;p10"/>
          <p:cNvSpPr txBox="1"/>
          <p:nvPr/>
        </p:nvSpPr>
        <p:spPr>
          <a:xfrm>
            <a:off x="2446868" y="3995738"/>
            <a:ext cx="6426200" cy="58578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lt1"/>
              </a:buClr>
              <a:buSzPts val="2800"/>
              <a:buFont typeface="Arial"/>
              <a:buNone/>
            </a:pPr>
            <a:r>
              <a:rPr lang="en-US" sz="2800" b="0" i="1" u="none" strike="noStrike" cap="none">
                <a:solidFill>
                  <a:schemeClr val="lt1"/>
                </a:solidFill>
                <a:latin typeface="Twentieth Century"/>
                <a:ea typeface="Twentieth Century"/>
                <a:cs typeface="Twentieth Century"/>
                <a:sym typeface="Twentieth Century"/>
              </a:rPr>
              <a:t>It will sound authoritative</a:t>
            </a:r>
            <a:endParaRPr/>
          </a:p>
        </p:txBody>
      </p:sp>
      <p:sp>
        <p:nvSpPr>
          <p:cNvPr id="303" name="Google Shape;303;p10"/>
          <p:cNvSpPr txBox="1"/>
          <p:nvPr/>
        </p:nvSpPr>
        <p:spPr>
          <a:xfrm>
            <a:off x="2882900" y="4716462"/>
            <a:ext cx="6426200" cy="58578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lt1"/>
              </a:buClr>
              <a:buSzPts val="2800"/>
              <a:buFont typeface="Arial"/>
              <a:buNone/>
            </a:pPr>
            <a:r>
              <a:rPr lang="en-US" sz="2800" b="0" i="1" u="none" strike="noStrike" cap="none">
                <a:solidFill>
                  <a:schemeClr val="lt1"/>
                </a:solidFill>
                <a:latin typeface="Twentieth Century"/>
                <a:ea typeface="Twentieth Century"/>
                <a:cs typeface="Twentieth Century"/>
                <a:sym typeface="Twentieth Century"/>
              </a:rPr>
              <a:t>It will be convincing</a:t>
            </a:r>
            <a:endParaRPr/>
          </a:p>
        </p:txBody>
      </p:sp>
      <p:sp>
        <p:nvSpPr>
          <p:cNvPr id="304" name="Google Shape;304;p10"/>
          <p:cNvSpPr txBox="1"/>
          <p:nvPr/>
        </p:nvSpPr>
        <p:spPr>
          <a:xfrm>
            <a:off x="3208868" y="5437186"/>
            <a:ext cx="6426200" cy="585788"/>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lt1"/>
              </a:buClr>
              <a:buSzPts val="2800"/>
              <a:buFont typeface="Arial"/>
              <a:buNone/>
            </a:pPr>
            <a:r>
              <a:rPr lang="en-US" sz="2800" b="0" i="1" u="none" strike="noStrike" cap="none">
                <a:solidFill>
                  <a:schemeClr val="lt1"/>
                </a:solidFill>
                <a:latin typeface="Twentieth Century"/>
                <a:ea typeface="Twentieth Century"/>
                <a:cs typeface="Twentieth Century"/>
                <a:sym typeface="Twentieth Century"/>
              </a:rPr>
              <a:t>It will </a:t>
            </a:r>
            <a:r>
              <a:rPr lang="en-US" sz="2800" b="1" i="1" u="none" strike="noStrike" cap="none">
                <a:solidFill>
                  <a:schemeClr val="lt1"/>
                </a:solidFill>
                <a:latin typeface="Twentieth Century"/>
                <a:ea typeface="Twentieth Century"/>
                <a:cs typeface="Twentieth Century"/>
                <a:sym typeface="Twentieth Century"/>
              </a:rPr>
              <a:t>make things up</a:t>
            </a:r>
            <a:endParaRPr sz="2800" b="0" i="1" u="none" strike="noStrike" cap="none">
              <a:solidFill>
                <a:schemeClr val="lt1"/>
              </a:solidFill>
              <a:latin typeface="Twentieth Century"/>
              <a:ea typeface="Twentieth Century"/>
              <a:cs typeface="Twentieth Century"/>
              <a:sym typeface="Twentieth Century"/>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1"/>
                                        </p:tgtEl>
                                        <p:attrNameLst>
                                          <p:attrName>style.visibility</p:attrName>
                                        </p:attrNameLst>
                                      </p:cBhvr>
                                      <p:to>
                                        <p:strVal val="visible"/>
                                      </p:to>
                                    </p:set>
                                    <p:anim calcmode="lin" valueType="num">
                                      <p:cBhvr additive="base">
                                        <p:cTn id="7" dur="500"/>
                                        <p:tgtEl>
                                          <p:spTgt spid="301"/>
                                        </p:tgtEl>
                                        <p:attrNameLst>
                                          <p:attrName>ppt_y</p:attrName>
                                        </p:attrNameLst>
                                      </p:cBhvr>
                                      <p:tavLst>
                                        <p:tav tm="0">
                                          <p:val>
                                            <p:strVal val="#ppt_y+1"/>
                                          </p:val>
                                        </p:tav>
                                        <p:tav tm="100000">
                                          <p:val>
                                            <p:strVal val="#ppt_y"/>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02"/>
                                        </p:tgtEl>
                                        <p:attrNameLst>
                                          <p:attrName>style.visibility</p:attrName>
                                        </p:attrNameLst>
                                      </p:cBhvr>
                                      <p:to>
                                        <p:strVal val="visible"/>
                                      </p:to>
                                    </p:set>
                                    <p:anim calcmode="lin" valueType="num">
                                      <p:cBhvr additive="base">
                                        <p:cTn id="12" dur="500"/>
                                        <p:tgtEl>
                                          <p:spTgt spid="302"/>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3">
                                            <p:txEl>
                                              <p:pRg st="0" end="0"/>
                                            </p:txEl>
                                          </p:spTgt>
                                        </p:tgtEl>
                                        <p:attrNameLst>
                                          <p:attrName>style.visibility</p:attrName>
                                        </p:attrNameLst>
                                      </p:cBhvr>
                                      <p:to>
                                        <p:strVal val="visible"/>
                                      </p:to>
                                    </p:set>
                                    <p:anim calcmode="lin" valueType="num">
                                      <p:cBhvr additive="base">
                                        <p:cTn id="17" dur="500"/>
                                        <p:tgtEl>
                                          <p:spTgt spid="30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304"/>
                                        </p:tgtEl>
                                        <p:attrNameLst>
                                          <p:attrName>style.visibility</p:attrName>
                                        </p:attrNameLst>
                                      </p:cBhvr>
                                      <p:to>
                                        <p:strVal val="visible"/>
                                      </p:to>
                                    </p:set>
                                    <p:anim calcmode="lin" valueType="num">
                                      <p:cBhvr additive="base">
                                        <p:cTn id="22" dur="500"/>
                                        <p:tgtEl>
                                          <p:spTgt spid="3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613</TotalTime>
  <Words>2547</Words>
  <Application>Microsoft Macintosh PowerPoint</Application>
  <PresentationFormat>Widescreen</PresentationFormat>
  <Paragraphs>299</Paragraphs>
  <Slides>48</Slides>
  <Notes>44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__styreneB_5d855b</vt:lpstr>
      <vt:lpstr>Arial</vt:lpstr>
      <vt:lpstr>Consolas</vt:lpstr>
      <vt:lpstr>Helvetica</vt:lpstr>
      <vt:lpstr>Tw Cen MT</vt:lpstr>
      <vt:lpstr>Twentieth Century</vt:lpstr>
      <vt:lpstr>Circuit</vt:lpstr>
      <vt:lpstr>LEVERAGING AI IN TESTING</vt:lpstr>
      <vt:lpstr>TOPICS</vt:lpstr>
      <vt:lpstr>INTRODUCTION – RACHEL KIBLER</vt:lpstr>
      <vt:lpstr>INTRODUCTION – CARL KIBLER</vt:lpstr>
      <vt:lpstr>GOALS OF THE WORKSHOP</vt:lpstr>
      <vt:lpstr>EXPECTATIONS</vt:lpstr>
      <vt:lpstr>WHAT IS SUCCESS TO YOU?</vt:lpstr>
      <vt:lpstr>STATE OF AI</vt:lpstr>
      <vt:lpstr>“GENERATIVE” MEANS IT WILL INVENT</vt:lpstr>
      <vt:lpstr>EVOLVING INTERFACES</vt:lpstr>
      <vt:lpstr>EVOLVING INTERFACES</vt:lpstr>
      <vt:lpstr>EVOLVING INTERFACES</vt:lpstr>
      <vt:lpstr>FREE TIER LIMITS</vt:lpstr>
      <vt:lpstr>PROMPTING</vt:lpstr>
      <vt:lpstr>PROMPTING IS DIRECTING</vt:lpstr>
      <vt:lpstr>LEARN TO SPEAK THE LINGO</vt:lpstr>
      <vt:lpstr>WHAT DO YOU REALLY WANT?</vt:lpstr>
      <vt:lpstr>TEST IDEA GENERATION</vt:lpstr>
      <vt:lpstr>EXERCISE: PROMPT ME, BABY, ONE MORE TIME</vt:lpstr>
      <vt:lpstr>BETTER OUTPUTS</vt:lpstr>
      <vt:lpstr>DIAGRAMS, CHARTS, VISUALS</vt:lpstr>
      <vt:lpstr>EXERCISE: FLAUX PAS</vt:lpstr>
      <vt:lpstr>PowerPoint Presentation</vt:lpstr>
      <vt:lpstr>PowerPoint Presentation</vt:lpstr>
      <vt:lpstr>TEXT INTO FLOWCHARTS</vt:lpstr>
      <vt:lpstr>TEXT INTO FLOWCHARTS</vt:lpstr>
      <vt:lpstr>MESSY WHITEBOARDS ARE FINE</vt:lpstr>
      <vt:lpstr>MESSY WHITEBOARDS ARE FINE</vt:lpstr>
      <vt:lpstr>EXERCISE: DORA THE EXPLORER</vt:lpstr>
      <vt:lpstr>10 MINUTE BREAK</vt:lpstr>
      <vt:lpstr>TEST DATA GENERATION</vt:lpstr>
      <vt:lpstr>Naïve AI-GENERATED DATA</vt:lpstr>
      <vt:lpstr>EXERCISE: IT’S MADE OF PEOPLE</vt:lpstr>
      <vt:lpstr>EXERCISE: THE MATRIX, LOADED</vt:lpstr>
      <vt:lpstr>EXERCISE: THE LOGFATHER</vt:lpstr>
      <vt:lpstr>10 MINUTE BREAK</vt:lpstr>
      <vt:lpstr>WORKING WITH CODE</vt:lpstr>
      <vt:lpstr>EXERCISE: INSPECT-A-GADGET</vt:lpstr>
      <vt:lpstr>EXERCISE: CODE TREK – THE NEXT ITERATION</vt:lpstr>
      <vt:lpstr>PRODUCING BETTER CODE AND TESTS</vt:lpstr>
      <vt:lpstr>PRETTY GOOD PROMPTING</vt:lpstr>
      <vt:lpstr>SYSTEM PROMPT</vt:lpstr>
      <vt:lpstr>EXERCISE: ANCHORS AWAY!</vt:lpstr>
      <vt:lpstr>PROMPTING Q&amp;A</vt:lpstr>
      <vt:lpstr>10 MINUTE BREAK</vt:lpstr>
      <vt:lpstr>ETHICS &amp; PITFALLS</vt:lpstr>
      <vt:lpstr>OTHER USES FOR AI</vt:lpstr>
      <vt:lpstr>ACTION ITEMS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Carl Kibler</dc:creator>
  <cp:lastModifiedBy>Carl Kibler</cp:lastModifiedBy>
  <cp:revision>10</cp:revision>
  <dcterms:created xsi:type="dcterms:W3CDTF">2024-10-09T22:41:22Z</dcterms:created>
  <dcterms:modified xsi:type="dcterms:W3CDTF">2024-10-14T14:00:07Z</dcterms:modified>
</cp:coreProperties>
</file>